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mp4" ContentType="video/mp4"/>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8" r:id="rId2"/>
  </p:sldMasterIdLst>
  <p:notesMasterIdLst>
    <p:notesMasterId r:id="rId20"/>
  </p:notesMasterIdLst>
  <p:sldIdLst>
    <p:sldId id="274" r:id="rId3"/>
    <p:sldId id="267" r:id="rId4"/>
    <p:sldId id="268" r:id="rId5"/>
    <p:sldId id="269" r:id="rId6"/>
    <p:sldId id="270" r:id="rId7"/>
    <p:sldId id="271" r:id="rId8"/>
    <p:sldId id="257" r:id="rId9"/>
    <p:sldId id="258" r:id="rId10"/>
    <p:sldId id="259" r:id="rId11"/>
    <p:sldId id="260" r:id="rId12"/>
    <p:sldId id="261" r:id="rId13"/>
    <p:sldId id="262" r:id="rId14"/>
    <p:sldId id="263" r:id="rId15"/>
    <p:sldId id="264" r:id="rId16"/>
    <p:sldId id="265" r:id="rId17"/>
    <p:sldId id="272" r:id="rId18"/>
    <p:sldId id="273" r:id="rId1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95" autoAdjust="0"/>
    <p:restoredTop sz="94660"/>
  </p:normalViewPr>
  <p:slideViewPr>
    <p:cSldViewPr snapToGrid="0">
      <p:cViewPr varScale="1">
        <p:scale>
          <a:sx n="118" d="100"/>
          <a:sy n="118" d="100"/>
        </p:scale>
        <p:origin x="56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DBFF70-B40B-4A6B-8272-D288D91D0102}" type="datetimeFigureOut">
              <a:rPr lang="zh-TW" altLang="en-US" smtClean="0"/>
              <a:t>2017/5/2</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C51A0B-1B7E-4575-A510-F2C9010D7486}" type="slidenum">
              <a:rPr lang="zh-TW" altLang="en-US" smtClean="0"/>
              <a:t>‹#›</a:t>
            </a:fld>
            <a:endParaRPr lang="zh-TW" altLang="en-US"/>
          </a:p>
        </p:txBody>
      </p:sp>
    </p:spTree>
    <p:extLst>
      <p:ext uri="{BB962C8B-B14F-4D97-AF65-F5344CB8AC3E}">
        <p14:creationId xmlns:p14="http://schemas.microsoft.com/office/powerpoint/2010/main" val="489502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45482D94-7A46-41C6-A35D-B992A50F21FB}"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8647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5/2/17 12:03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16907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5/2/17 12:03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54984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5/2/17 12:03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9676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5/2/17 12:03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4853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5482D94-7A46-41C6-A35D-B992A50F21F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01257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5/2/17 12:03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4642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2445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571500" marR="0" lvl="0" indent="0" algn="l" defTabSz="941713"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2445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24458" rtl="0" eaLnBrk="1" fontAlgn="auto" latinLnBrk="0" hangingPunct="1">
                <a:lnSpc>
                  <a:spcPct val="100000"/>
                </a:lnSpc>
                <a:spcBef>
                  <a:spcPts val="0"/>
                </a:spcBef>
                <a:spcAft>
                  <a:spcPts val="0"/>
                </a:spcAft>
                <a:buClrTx/>
                <a:buSzTx/>
                <a:buFontTx/>
                <a:buNone/>
                <a:tabLst/>
                <a:defRPr/>
              </a:pPr>
              <a:t>5/2/17 12:03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2445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24458"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815873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92D058-1985-4467-845A-1C29607F2B73}"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5/2/17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208922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Microsoft Build 2016</a:t>
            </a: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5/2/17 12:03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6721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Microsoft Build 2016</a:t>
            </a: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5/2/17 12:03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6600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31597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5/2/17 12:03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0925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7.jpe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microsoft.com/office/2007/relationships/hdphoto" Target="../media/hdphoto1.wdp"/></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2607781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618143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7381117"/>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51594744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307991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47017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884420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822522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87088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69557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0641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013782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40926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192000" cy="14117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Tree>
    <p:extLst>
      <p:ext uri="{BB962C8B-B14F-4D97-AF65-F5344CB8AC3E}">
        <p14:creationId xmlns:p14="http://schemas.microsoft.com/office/powerpoint/2010/main" val="218774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83829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5435969-D452-4665-A4C8-B4C2D3E3BD7D}" type="datetimeFigureOut">
              <a:rPr lang="en-US" smtClean="0"/>
              <a:t>5/2/17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63AA14-61E8-422C-AF15-6698B5BBE70C}" type="slidenum">
              <a:rPr lang="en-US" smtClean="0"/>
              <a:t>‹#›</a:t>
            </a:fld>
            <a:endParaRPr lang="en-US"/>
          </a:p>
        </p:txBody>
      </p:sp>
    </p:spTree>
    <p:extLst>
      <p:ext uri="{BB962C8B-B14F-4D97-AF65-F5344CB8AC3E}">
        <p14:creationId xmlns:p14="http://schemas.microsoft.com/office/powerpoint/2010/main" val="5833864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5753" y="653145"/>
            <a:ext cx="5594351" cy="696558"/>
          </a:xfrm>
          <a:prstGeom prst="rect">
            <a:avLst/>
          </a:prstGeom>
        </p:spPr>
        <p:txBody>
          <a:bodyPr>
            <a:normAutofit/>
          </a:bodyPr>
          <a:lstStyle>
            <a:lvl1pPr>
              <a:defRPr sz="2800" spc="300">
                <a:solidFill>
                  <a:schemeClr val="bg1">
                    <a:lumMod val="95000"/>
                  </a:schemeClr>
                </a:solidFill>
                <a:latin typeface="Segoe UI Light" panose="020B0502040204020203" pitchFamily="34" charset="0"/>
                <a:cs typeface="Segoe UI Light" panose="020B0502040204020203" pitchFamily="34" charset="0"/>
              </a:defRPr>
            </a:lvl1pPr>
          </a:lstStyle>
          <a:p>
            <a:r>
              <a:rPr lang="en-US"/>
              <a:t>CLICK TO EDIT MASTER</a:t>
            </a:r>
          </a:p>
        </p:txBody>
      </p:sp>
      <p:sp>
        <p:nvSpPr>
          <p:cNvPr id="3" name="Content Placeholder 2"/>
          <p:cNvSpPr>
            <a:spLocks noGrp="1"/>
          </p:cNvSpPr>
          <p:nvPr>
            <p:ph idx="1"/>
          </p:nvPr>
        </p:nvSpPr>
        <p:spPr>
          <a:xfrm>
            <a:off x="285751" y="1349703"/>
            <a:ext cx="5594351" cy="5006647"/>
          </a:xfrm>
          <a:prstGeom prst="rect">
            <a:avLst/>
          </a:prstGeom>
          <a:ln>
            <a:noFill/>
          </a:ln>
        </p:spPr>
        <p:txBody>
          <a:bodyPr>
            <a:normAutofit/>
          </a:bodyPr>
          <a:lstStyle>
            <a:lvl1pPr marL="228556" indent="-228556">
              <a:lnSpc>
                <a:spcPct val="100000"/>
              </a:lnSpc>
              <a:buFont typeface="Arial" panose="020B0604020202020204" pitchFamily="34" charset="0"/>
              <a:buChar char="•"/>
              <a:defRPr sz="1600">
                <a:solidFill>
                  <a:schemeClr val="bg1">
                    <a:lumMod val="95000"/>
                  </a:schemeClr>
                </a:solidFill>
                <a:latin typeface="Segoe UI Light" panose="020B0502040204020203" pitchFamily="34" charset="0"/>
                <a:cs typeface="Segoe UI Light" panose="020B0502040204020203" pitchFamily="34" charset="0"/>
              </a:defRPr>
            </a:lvl1pPr>
            <a:lvl2pPr marL="685668" indent="-228556">
              <a:lnSpc>
                <a:spcPct val="100000"/>
              </a:lnSpc>
              <a:buFont typeface="Arial" panose="020B0604020202020204" pitchFamily="34" charset="0"/>
              <a:buChar char="•"/>
              <a:defRPr sz="1600">
                <a:solidFill>
                  <a:schemeClr val="bg1">
                    <a:lumMod val="95000"/>
                  </a:schemeClr>
                </a:solidFill>
                <a:latin typeface="Segoe UI Light" panose="020B0502040204020203" pitchFamily="34" charset="0"/>
                <a:cs typeface="Segoe UI Light" panose="020B0502040204020203" pitchFamily="34" charset="0"/>
              </a:defRPr>
            </a:lvl2pPr>
            <a:lvl3pPr marL="1142779" indent="-228556">
              <a:lnSpc>
                <a:spcPct val="100000"/>
              </a:lnSpc>
              <a:buFont typeface="Arial" panose="020B0604020202020204" pitchFamily="34" charset="0"/>
              <a:buChar char="•"/>
              <a:defRPr sz="1600">
                <a:solidFill>
                  <a:schemeClr val="bg1">
                    <a:lumMod val="95000"/>
                  </a:schemeClr>
                </a:solidFill>
                <a:latin typeface="Segoe UI Light" panose="020B0502040204020203" pitchFamily="34" charset="0"/>
                <a:cs typeface="Segoe UI Light" panose="020B0502040204020203" pitchFamily="34" charset="0"/>
              </a:defRPr>
            </a:lvl3pPr>
            <a:lvl4pPr marL="1599892" indent="-228556">
              <a:lnSpc>
                <a:spcPct val="100000"/>
              </a:lnSpc>
              <a:buFont typeface="Arial" panose="020B0604020202020204" pitchFamily="34" charset="0"/>
              <a:buChar char="•"/>
              <a:defRPr sz="1600">
                <a:solidFill>
                  <a:schemeClr val="bg1">
                    <a:lumMod val="95000"/>
                  </a:schemeClr>
                </a:solidFill>
                <a:latin typeface="Segoe UI Light" panose="020B0502040204020203" pitchFamily="34" charset="0"/>
                <a:cs typeface="Segoe UI Light" panose="020B0502040204020203" pitchFamily="34" charset="0"/>
              </a:defRPr>
            </a:lvl4pPr>
            <a:lvl5pPr marL="2057005" indent="-228556">
              <a:lnSpc>
                <a:spcPct val="100000"/>
              </a:lnSpc>
              <a:buFont typeface="Arial" panose="020B0604020202020204" pitchFamily="34" charset="0"/>
              <a:buChar char="•"/>
              <a:defRPr sz="1600">
                <a:solidFill>
                  <a:schemeClr val="bg1">
                    <a:lumMod val="95000"/>
                  </a:schemeClr>
                </a:solidFill>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p:cNvSpPr>
            <a:spLocks noGrp="1"/>
          </p:cNvSpPr>
          <p:nvPr>
            <p:ph idx="10"/>
          </p:nvPr>
        </p:nvSpPr>
        <p:spPr>
          <a:xfrm>
            <a:off x="6311901" y="1349703"/>
            <a:ext cx="5594351" cy="5006647"/>
          </a:xfrm>
          <a:prstGeom prst="rect">
            <a:avLst/>
          </a:prstGeom>
          <a:ln>
            <a:noFill/>
          </a:ln>
        </p:spPr>
        <p:txBody>
          <a:bodyPr>
            <a:normAutofit/>
          </a:bodyPr>
          <a:lstStyle>
            <a:lvl1pPr marL="228556" indent="-228556">
              <a:lnSpc>
                <a:spcPct val="100000"/>
              </a:lnSpc>
              <a:buFont typeface="Arial" panose="020B0604020202020204" pitchFamily="34" charset="0"/>
              <a:buChar char="•"/>
              <a:defRPr sz="1600">
                <a:solidFill>
                  <a:schemeClr val="bg1">
                    <a:lumMod val="95000"/>
                  </a:schemeClr>
                </a:solidFill>
                <a:latin typeface="Segoe UI Light" panose="020B0502040204020203" pitchFamily="34" charset="0"/>
                <a:cs typeface="Segoe UI Light" panose="020B0502040204020203" pitchFamily="34" charset="0"/>
              </a:defRPr>
            </a:lvl1pPr>
            <a:lvl2pPr marL="685668" indent="-228556">
              <a:lnSpc>
                <a:spcPct val="100000"/>
              </a:lnSpc>
              <a:buFont typeface="Arial" panose="020B0604020202020204" pitchFamily="34" charset="0"/>
              <a:buChar char="•"/>
              <a:defRPr sz="1600">
                <a:solidFill>
                  <a:schemeClr val="bg1">
                    <a:lumMod val="95000"/>
                  </a:schemeClr>
                </a:solidFill>
                <a:latin typeface="Segoe UI Light" panose="020B0502040204020203" pitchFamily="34" charset="0"/>
                <a:cs typeface="Segoe UI Light" panose="020B0502040204020203" pitchFamily="34" charset="0"/>
              </a:defRPr>
            </a:lvl2pPr>
            <a:lvl3pPr marL="1142779" indent="-228556">
              <a:lnSpc>
                <a:spcPct val="100000"/>
              </a:lnSpc>
              <a:buFont typeface="Arial" panose="020B0604020202020204" pitchFamily="34" charset="0"/>
              <a:buChar char="•"/>
              <a:defRPr sz="1600">
                <a:solidFill>
                  <a:schemeClr val="bg1">
                    <a:lumMod val="95000"/>
                  </a:schemeClr>
                </a:solidFill>
                <a:latin typeface="Segoe UI Light" panose="020B0502040204020203" pitchFamily="34" charset="0"/>
                <a:cs typeface="Segoe UI Light" panose="020B0502040204020203" pitchFamily="34" charset="0"/>
              </a:defRPr>
            </a:lvl3pPr>
            <a:lvl4pPr marL="1599892" indent="-228556">
              <a:lnSpc>
                <a:spcPct val="100000"/>
              </a:lnSpc>
              <a:buFont typeface="Arial" panose="020B0604020202020204" pitchFamily="34" charset="0"/>
              <a:buChar char="•"/>
              <a:defRPr sz="1600">
                <a:solidFill>
                  <a:schemeClr val="bg1">
                    <a:lumMod val="95000"/>
                  </a:schemeClr>
                </a:solidFill>
                <a:latin typeface="Segoe UI Light" panose="020B0502040204020203" pitchFamily="34" charset="0"/>
                <a:cs typeface="Segoe UI Light" panose="020B0502040204020203" pitchFamily="34" charset="0"/>
              </a:defRPr>
            </a:lvl4pPr>
            <a:lvl5pPr marL="2057005" indent="-228556">
              <a:lnSpc>
                <a:spcPct val="100000"/>
              </a:lnSpc>
              <a:buFont typeface="Arial" panose="020B0604020202020204" pitchFamily="34" charset="0"/>
              <a:buChar char="•"/>
              <a:defRPr sz="1600">
                <a:solidFill>
                  <a:schemeClr val="bg1">
                    <a:lumMod val="95000"/>
                  </a:schemeClr>
                </a:solidFill>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1" hasCustomPrompt="1"/>
          </p:nvPr>
        </p:nvSpPr>
        <p:spPr>
          <a:xfrm>
            <a:off x="6311900" y="685705"/>
            <a:ext cx="5594352" cy="633075"/>
          </a:xfrm>
          <a:prstGeom prst="rect">
            <a:avLst/>
          </a:prstGeom>
        </p:spPr>
        <p:txBody>
          <a:bodyPr>
            <a:normAutofit/>
          </a:bodyPr>
          <a:lstStyle>
            <a:lvl1pPr>
              <a:defRPr lang="en-US" spc="300" dirty="0">
                <a:solidFill>
                  <a:schemeClr val="bg1">
                    <a:lumMod val="95000"/>
                  </a:schemeClr>
                </a:solidFill>
                <a:latin typeface="Segoe UI Light" panose="020B0502040204020203" pitchFamily="34" charset="0"/>
                <a:ea typeface="+mj-ea"/>
                <a:cs typeface="Segoe UI Light" panose="020B0502040204020203" pitchFamily="34" charset="0"/>
              </a:defRPr>
            </a:lvl1pPr>
          </a:lstStyle>
          <a:p>
            <a:pPr lvl="0">
              <a:spcBef>
                <a:spcPct val="0"/>
              </a:spcBef>
              <a:buNone/>
            </a:pPr>
            <a:r>
              <a:rPr lang="en-US"/>
              <a:t>EDIT MASTER TEXT STYLES</a:t>
            </a:r>
          </a:p>
        </p:txBody>
      </p:sp>
    </p:spTree>
    <p:extLst>
      <p:ext uri="{BB962C8B-B14F-4D97-AF65-F5344CB8AC3E}">
        <p14:creationId xmlns:p14="http://schemas.microsoft.com/office/powerpoint/2010/main" val="11993257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758760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950"/>
                                        <p:tgtEl>
                                          <p:spTgt spid="12"/>
                                        </p:tgtEl>
                                      </p:cBhvr>
                                    </p:animEffect>
                                  </p:childTnLst>
                                </p:cTn>
                              </p:par>
                              <p:par>
                                <p:cTn id="37" presetID="63" presetClass="path" presetSubtype="0" decel="100000" fill="hold" grpId="1" nodeType="withEffect">
                                  <p:stCondLst>
                                    <p:cond delay="700"/>
                                  </p:stCondLst>
                                  <p:childTnLst>
                                    <p:animMotion origin="layout" path="M -0.01455 2.13345E-6 L 1.62369E-6 2.13345E-6 " pathEditMode="relative" rAng="0" ptsTypes="AA">
                                      <p:cBhvr>
                                        <p:cTn id="38" dur="950" fill="hold"/>
                                        <p:tgtEl>
                                          <p:spTgt spid="12"/>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2"/>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950"/>
                                        <p:tgtEl>
                                          <p:spTgt spid="13"/>
                                        </p:tgtEl>
                                      </p:cBhvr>
                                    </p:animEffect>
                                  </p:childTnLst>
                                </p:cTn>
                              </p:par>
                              <p:par>
                                <p:cTn id="44" presetID="63" presetClass="path" presetSubtype="0" decel="100000" fill="hold" grpId="1" nodeType="withEffect">
                                  <p:stCondLst>
                                    <p:cond delay="700"/>
                                  </p:stCondLst>
                                  <p:childTnLst>
                                    <p:animMotion origin="layout" path="M -0.01455 -2.09714E-6 L -4.54174E-6 -2.09714E-6 " pathEditMode="relative" rAng="0" ptsTypes="AA">
                                      <p:cBhvr>
                                        <p:cTn id="45" dur="950" fill="hold"/>
                                        <p:tgtEl>
                                          <p:spTgt spid="13"/>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5543323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3755184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6778514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1449835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30312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4047102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9375403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357511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2698870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564603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38612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2541817223"/>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04811286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58391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6335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7338977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667925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483132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434937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87636971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087493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Blank_White">
    <p:spTree>
      <p:nvGrpSpPr>
        <p:cNvPr id="1" name=""/>
        <p:cNvGrpSpPr/>
        <p:nvPr/>
      </p:nvGrpSpPr>
      <p:grpSpPr>
        <a:xfrm>
          <a:off x="0" y="0"/>
          <a:ext cx="0" cy="0"/>
          <a:chOff x="0" y="0"/>
          <a:chExt cx="0" cy="0"/>
        </a:xfrm>
      </p:grpSpPr>
      <p:pic>
        <p:nvPicPr>
          <p:cNvPr id="3" name="Picture 2" descr="http://umad.com/img/2015/8/light-gradient-wallpaper-414-463-hd-wallpapers.jpg"/>
          <p:cNvPicPr>
            <a:picLocks noChangeAspect="1" noChangeArrowheads="1"/>
          </p:cNvPicPr>
          <p:nvPr userDrawn="1"/>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12500" r="1250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356133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_Title Only white backgroun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683646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Section Slide-Teal">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9240" y="2980725"/>
            <a:ext cx="4482315" cy="896551"/>
          </a:xfrm>
        </p:spPr>
        <p:txBody>
          <a:bodyPr lIns="182880" rIns="91440" anchor="ctr">
            <a:noAutofit/>
          </a:bodyPr>
          <a:lstStyle>
            <a:lvl1pPr marL="0" indent="0">
              <a:buNone/>
              <a:defRPr sz="5294">
                <a:solidFill>
                  <a:schemeClr val="accent1"/>
                </a:solidFill>
                <a:latin typeface="+mj-lt"/>
              </a:defRPr>
            </a:lvl1pPr>
          </a:lstStyle>
          <a:p>
            <a:pPr lvl="0"/>
            <a:r>
              <a:rPr lang="en-US" dirty="0"/>
              <a:t>Title</a:t>
            </a:r>
          </a:p>
        </p:txBody>
      </p:sp>
      <p:sp>
        <p:nvSpPr>
          <p:cNvPr id="7" name="Content Placeholder 6"/>
          <p:cNvSpPr>
            <a:spLocks noGrp="1"/>
          </p:cNvSpPr>
          <p:nvPr>
            <p:ph sz="quarter" idx="11" hasCustomPrompt="1"/>
          </p:nvPr>
        </p:nvSpPr>
        <p:spPr>
          <a:xfrm>
            <a:off x="4765416" y="0"/>
            <a:ext cx="7426585" cy="6858000"/>
          </a:xfrm>
          <a:solidFill>
            <a:schemeClr val="accent1"/>
          </a:solidFill>
        </p:spPr>
        <p:txBody>
          <a:bodyPr lIns="274320" rIns="274320" anchor="ctr">
            <a:noAutofit/>
          </a:bodyPr>
          <a:lstStyle>
            <a:lvl1pPr marL="0" indent="0">
              <a:buNone/>
              <a:defRPr sz="2353" baseline="0"/>
            </a:lvl1pPr>
          </a:lstStyle>
          <a:p>
            <a:pPr lvl="0"/>
            <a:r>
              <a:rPr lang="en-US" dirty="0"/>
              <a:t> </a:t>
            </a:r>
          </a:p>
        </p:txBody>
      </p:sp>
    </p:spTree>
    <p:extLst>
      <p:ext uri="{BB962C8B-B14F-4D97-AF65-F5344CB8AC3E}">
        <p14:creationId xmlns:p14="http://schemas.microsoft.com/office/powerpoint/2010/main" val="136080245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fld id="{B92C221C-35F0-467E-B20D-C164AC318F67}" type="datetimeFigureOut">
              <a:rPr lang="en-US" smtClean="0"/>
              <a:t>5/2/17</a:t>
            </a:fld>
            <a:endParaRPr lang="en-US"/>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C7AA278E-348D-454C-952F-D4AAC8EEB245}" type="slidenum">
              <a:rPr lang="en-US" smtClean="0"/>
              <a:t>‹#›</a:t>
            </a:fld>
            <a:endParaRPr lang="en-US"/>
          </a:p>
        </p:txBody>
      </p:sp>
    </p:spTree>
    <p:extLst>
      <p:ext uri="{BB962C8B-B14F-4D97-AF65-F5344CB8AC3E}">
        <p14:creationId xmlns:p14="http://schemas.microsoft.com/office/powerpoint/2010/main" val="3132313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8278338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2878946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4090343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4013259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8186572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image" Target="../media/image1.emf"/><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3.xml"/><Relationship Id="rId20" Type="http://schemas.openxmlformats.org/officeDocument/2006/relationships/slideLayout" Target="../slideLayouts/slideLayout44.xml"/><Relationship Id="rId21" Type="http://schemas.openxmlformats.org/officeDocument/2006/relationships/slideLayout" Target="../slideLayouts/slideLayout45.xml"/><Relationship Id="rId22" Type="http://schemas.openxmlformats.org/officeDocument/2006/relationships/slideLayout" Target="../slideLayouts/slideLayout46.xml"/><Relationship Id="rId23" Type="http://schemas.openxmlformats.org/officeDocument/2006/relationships/slideLayout" Target="../slideLayouts/slideLayout47.xml"/><Relationship Id="rId24" Type="http://schemas.openxmlformats.org/officeDocument/2006/relationships/slideLayout" Target="../slideLayouts/slideLayout48.xml"/><Relationship Id="rId25" Type="http://schemas.openxmlformats.org/officeDocument/2006/relationships/theme" Target="../theme/theme2.xml"/><Relationship Id="rId26" Type="http://schemas.openxmlformats.org/officeDocument/2006/relationships/image" Target="../media/image1.emf"/><Relationship Id="rId10" Type="http://schemas.openxmlformats.org/officeDocument/2006/relationships/slideLayout" Target="../slideLayouts/slideLayout34.xml"/><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slideLayout" Target="../slideLayouts/slideLayout37.xml"/><Relationship Id="rId14" Type="http://schemas.openxmlformats.org/officeDocument/2006/relationships/slideLayout" Target="../slideLayouts/slideLayout38.xml"/><Relationship Id="rId15" Type="http://schemas.openxmlformats.org/officeDocument/2006/relationships/slideLayout" Target="../slideLayouts/slideLayout39.xml"/><Relationship Id="rId16" Type="http://schemas.openxmlformats.org/officeDocument/2006/relationships/slideLayout" Target="../slideLayouts/slideLayout40.xml"/><Relationship Id="rId17" Type="http://schemas.openxmlformats.org/officeDocument/2006/relationships/slideLayout" Target="../slideLayouts/slideLayout41.xml"/><Relationship Id="rId18" Type="http://schemas.openxmlformats.org/officeDocument/2006/relationships/slideLayout" Target="../slideLayouts/slideLayout42.xml"/><Relationship Id="rId19" Type="http://schemas.openxmlformats.org/officeDocument/2006/relationships/slideLayout" Target="../slideLayouts/slideLayout43.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317923601"/>
      </p:ext>
    </p:extLst>
  </p:cSld>
  <p:clrMap bg1="lt1" tx1="dk1" bg2="lt2" tx2="dk2" accent1="accent1" accent2="accent2" accent3="accent3" accent4="accent4" accent5="accent5" accent6="accent6" hlink="hlink" folHlink="folHlink"/>
  <p:sldLayoutIdLst>
    <p:sldLayoutId id="2147483662"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398138462"/>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jpeg"/><Relationship Id="rId5" Type="http://schemas.openxmlformats.org/officeDocument/2006/relationships/image" Target="../media/image28.jpeg"/><Relationship Id="rId6" Type="http://schemas.openxmlformats.org/officeDocument/2006/relationships/image" Target="../media/image29.jpeg"/><Relationship Id="rId7" Type="http://schemas.openxmlformats.org/officeDocument/2006/relationships/image" Target="../media/image30.png"/><Relationship Id="rId8" Type="http://schemas.openxmlformats.org/officeDocument/2006/relationships/image" Target="../media/image31.png"/><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12.png"/><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microsoft.com/office/2007/relationships/media" Target="../media/media1.mp4"/><Relationship Id="rId4" Type="http://schemas.openxmlformats.org/officeDocument/2006/relationships/slideLayout" Target="../slideLayouts/slideLayout7.xml"/><Relationship Id="rId5" Type="http://schemas.openxmlformats.org/officeDocument/2006/relationships/image" Target="../media/image36.png"/><Relationship Id="rId1" Type="http://schemas.openxmlformats.org/officeDocument/2006/relationships/video" Target="NULL" TargetMode="External"/><Relationship Id="rId2" Type="http://schemas.openxmlformats.org/officeDocument/2006/relationships/tags" Target="../tags/tag1.xml"/></Relationships>
</file>

<file path=ppt/slides/_rels/slide17.xml.rels><?xml version="1.0" encoding="UTF-8" standalone="yes"?>
<Relationships xmlns="http://schemas.openxmlformats.org/package/2006/relationships"><Relationship Id="rId3" Type="http://schemas.openxmlformats.org/officeDocument/2006/relationships/hyperlink" Target="https://www.microsoft.com/cognitive-services/en-us/documentation" TargetMode="External"/><Relationship Id="rId4" Type="http://schemas.openxmlformats.org/officeDocument/2006/relationships/hyperlink" Target="https://cognitive.uservoice.com/" TargetMode="External"/><Relationship Id="rId5" Type="http://schemas.openxmlformats.org/officeDocument/2006/relationships/hyperlink" Target="https://aka.ms/cognitivesdks" TargetMode="External"/><Relationship Id="rId1" Type="http://schemas.openxmlformats.org/officeDocument/2006/relationships/slideLayout" Target="../slideLayouts/slideLayout3.xml"/><Relationship Id="rId2" Type="http://schemas.openxmlformats.org/officeDocument/2006/relationships/hyperlink" Target="http://microsoft.com/cognitive-service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1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18.jpeg"/></Relationships>
</file>

<file path=ppt/slides/_rels/slide9.xml.rels><?xml version="1.0" encoding="UTF-8" standalone="yes"?>
<Relationships xmlns="http://schemas.openxmlformats.org/package/2006/relationships"><Relationship Id="rId11" Type="http://schemas.openxmlformats.org/officeDocument/2006/relationships/image" Target="../media/image24.png"/><Relationship Id="rId12" Type="http://schemas.openxmlformats.org/officeDocument/2006/relationships/image" Target="../media/image25.png"/><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19.jp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microsoft.com/office/2007/relationships/hdphoto" Target="../media/hdphoto2.wdp"/><Relationship Id="rId10"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313" dirty="0"/>
              <a:t>Add Human-side in Your Apps with  Microsoft Cognitive Services</a:t>
            </a:r>
            <a:endParaRPr lang="en-US" sz="3529" dirty="0"/>
          </a:p>
        </p:txBody>
      </p:sp>
      <p:sp>
        <p:nvSpPr>
          <p:cNvPr id="5" name="Text Placeholder 4"/>
          <p:cNvSpPr>
            <a:spLocks noGrp="1"/>
          </p:cNvSpPr>
          <p:nvPr>
            <p:ph type="body" sz="quarter" idx="12"/>
          </p:nvPr>
        </p:nvSpPr>
        <p:spPr/>
        <p:txBody>
          <a:bodyPr/>
          <a:lstStyle/>
          <a:p>
            <a:r>
              <a:rPr lang="en-US" sz="2800" dirty="0"/>
              <a:t>Eric ShangKuan</a:t>
            </a:r>
          </a:p>
          <a:p>
            <a:r>
              <a:rPr lang="en-US" sz="2800" dirty="0"/>
              <a:t>Sr. Technical Evangelist</a:t>
            </a:r>
          </a:p>
          <a:p>
            <a:r>
              <a:rPr lang="en-US" sz="2800" dirty="0"/>
              <a:t>Microsoft Taiwan</a:t>
            </a:r>
          </a:p>
        </p:txBody>
      </p:sp>
    </p:spTree>
    <p:extLst>
      <p:ext uri="{BB962C8B-B14F-4D97-AF65-F5344CB8AC3E}">
        <p14:creationId xmlns:p14="http://schemas.microsoft.com/office/powerpoint/2010/main" val="2777298460"/>
      </p:ext>
    </p:extLst>
  </p:cSld>
  <p:clrMapOvr>
    <a:masterClrMapping/>
  </p:clrMapOvr>
  <p:transition spd="slow" advTm="46069">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866" y="441342"/>
            <a:ext cx="12190271" cy="941344"/>
          </a:xfrm>
          <a:prstGeom prst="rect">
            <a:avLst/>
          </a:prstGeom>
          <a:noFill/>
        </p:spPr>
        <p:txBody>
          <a:bodyPr wrap="square" lIns="179259" tIns="143407" rIns="179259" bIns="143407" rtlCol="0">
            <a:spAutoFit/>
          </a:bodyPr>
          <a:lstStyle/>
          <a:p>
            <a:pPr algn="ctr" defTabSz="914328">
              <a:lnSpc>
                <a:spcPct val="90000"/>
              </a:lnSpc>
              <a:spcAft>
                <a:spcPts val="588"/>
              </a:spcAft>
              <a:defRPr/>
            </a:pPr>
            <a:r>
              <a:rPr lang="en-US" sz="4705" kern="0" dirty="0">
                <a:gradFill>
                  <a:gsLst>
                    <a:gs pos="2917">
                      <a:srgbClr val="FFFFFF"/>
                    </a:gs>
                    <a:gs pos="30000">
                      <a:srgbClr val="FFFFFF"/>
                    </a:gs>
                  </a:gsLst>
                  <a:lin ang="5400000" scaled="0"/>
                </a:gradFill>
                <a:latin typeface="Segoe UI Light"/>
              </a:rPr>
              <a:t>Intelligence powers our products</a:t>
            </a:r>
          </a:p>
        </p:txBody>
      </p:sp>
      <p:pic>
        <p:nvPicPr>
          <p:cNvPr id="1032" name="Picture 8" descr="https://familysearch.org/learn/wiki/en/images/d/d7/Skype-logo.png"/>
          <p:cNvPicPr>
            <a:picLocks noChangeAspect="1" noChangeArrowheads="1"/>
          </p:cNvPicPr>
          <p:nvPr/>
        </p:nvPicPr>
        <p:blipFill rotWithShape="1">
          <a:blip r:embed="rId3">
            <a:extLst>
              <a:ext uri="{28A0092B-C50C-407E-A947-70E740481C1C}">
                <a14:useLocalDpi xmlns:a14="http://schemas.microsoft.com/office/drawing/2010/main" val="0"/>
              </a:ext>
            </a:extLst>
          </a:blip>
          <a:srcRect l="12463" r="12463"/>
          <a:stretch/>
        </p:blipFill>
        <p:spPr bwMode="auto">
          <a:xfrm>
            <a:off x="487886" y="4083322"/>
            <a:ext cx="1344446" cy="134444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cdn.pureinfotech.com/wp-content/uploads/2012/07/OfficelogoOrange_solo.jpg?681c7a"/>
          <p:cNvPicPr>
            <a:picLocks noChangeAspect="1" noChangeArrowheads="1"/>
          </p:cNvPicPr>
          <p:nvPr/>
        </p:nvPicPr>
        <p:blipFill rotWithShape="1">
          <a:blip r:embed="rId4">
            <a:extLst>
              <a:ext uri="{28A0092B-C50C-407E-A947-70E740481C1C}">
                <a14:useLocalDpi xmlns:a14="http://schemas.microsoft.com/office/drawing/2010/main" val="0"/>
              </a:ext>
            </a:extLst>
          </a:blip>
          <a:srcRect l="17584" t="8000" r="18000" b="6111"/>
          <a:stretch/>
        </p:blipFill>
        <p:spPr bwMode="auto">
          <a:xfrm>
            <a:off x="2459740" y="4042162"/>
            <a:ext cx="1344446" cy="134444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i1-news.softpedia-static.com/images/news2/The-Windows-8-Logo-That-Could-Have-Been-3.jpg"/>
          <p:cNvPicPr>
            <a:picLocks noChangeAspect="1" noChangeArrowheads="1"/>
          </p:cNvPicPr>
          <p:nvPr/>
        </p:nvPicPr>
        <p:blipFill rotWithShape="1">
          <a:blip r:embed="rId5">
            <a:extLst>
              <a:ext uri="{28A0092B-C50C-407E-A947-70E740481C1C}">
                <a14:useLocalDpi xmlns:a14="http://schemas.microsoft.com/office/drawing/2010/main" val="0"/>
              </a:ext>
            </a:extLst>
          </a:blip>
          <a:srcRect l="3418" t="11396" r="17379" b="9401"/>
          <a:stretch/>
        </p:blipFill>
        <p:spPr bwMode="auto">
          <a:xfrm>
            <a:off x="4431595" y="4071360"/>
            <a:ext cx="1344446" cy="13444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topfullgames.net/wp-content/uploads/2015/10/cortana-logo.jpg"/>
          <p:cNvPicPr>
            <a:picLocks noChangeAspect="1" noChangeArrowheads="1"/>
          </p:cNvPicPr>
          <p:nvPr/>
        </p:nvPicPr>
        <p:blipFill rotWithShape="1">
          <a:blip r:embed="rId6">
            <a:extLst>
              <a:ext uri="{28A0092B-C50C-407E-A947-70E740481C1C}">
                <a14:useLocalDpi xmlns:a14="http://schemas.microsoft.com/office/drawing/2010/main" val="0"/>
              </a:ext>
            </a:extLst>
          </a:blip>
          <a:srcRect l="7767" t="8177" r="8910" b="9334"/>
          <a:stretch/>
        </p:blipFill>
        <p:spPr bwMode="auto">
          <a:xfrm>
            <a:off x="6403451" y="4042162"/>
            <a:ext cx="1344446" cy="134444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logok.org/wp-content/uploads/2014/12/Xbox-logo-880x660.png"/>
          <p:cNvPicPr>
            <a:picLocks noChangeAspect="1" noChangeArrowheads="1"/>
          </p:cNvPicPr>
          <p:nvPr/>
        </p:nvPicPr>
        <p:blipFill rotWithShape="1">
          <a:blip r:embed="rId7">
            <a:extLst>
              <a:ext uri="{28A0092B-C50C-407E-A947-70E740481C1C}">
                <a14:useLocalDpi xmlns:a14="http://schemas.microsoft.com/office/drawing/2010/main" val="0"/>
              </a:ext>
            </a:extLst>
          </a:blip>
          <a:srcRect l="26103" t="16667" r="23896" b="16667"/>
          <a:stretch/>
        </p:blipFill>
        <p:spPr bwMode="auto">
          <a:xfrm>
            <a:off x="10347160" y="4071360"/>
            <a:ext cx="1344446" cy="134444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a:stCxn id="41" idx="2"/>
            <a:endCxn id="1026" idx="0"/>
          </p:cNvCxnSpPr>
          <p:nvPr/>
        </p:nvCxnSpPr>
        <p:spPr>
          <a:xfrm>
            <a:off x="1459829" y="2363216"/>
            <a:ext cx="1672135" cy="1678946"/>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41" idx="2"/>
            <a:endCxn id="1036" idx="0"/>
          </p:cNvCxnSpPr>
          <p:nvPr/>
        </p:nvCxnSpPr>
        <p:spPr>
          <a:xfrm>
            <a:off x="1459828" y="2363217"/>
            <a:ext cx="3643990" cy="1708143"/>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41" idx="2"/>
            <a:endCxn id="3" idx="0"/>
          </p:cNvCxnSpPr>
          <p:nvPr/>
        </p:nvCxnSpPr>
        <p:spPr>
          <a:xfrm>
            <a:off x="1459828" y="2363217"/>
            <a:ext cx="9559555" cy="170814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41" idx="2"/>
            <a:endCxn id="3" idx="0"/>
          </p:cNvCxnSpPr>
          <p:nvPr/>
        </p:nvCxnSpPr>
        <p:spPr>
          <a:xfrm>
            <a:off x="1459828" y="2363217"/>
            <a:ext cx="9559555" cy="1708143"/>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41" idx="2"/>
          </p:cNvCxnSpPr>
          <p:nvPr/>
        </p:nvCxnSpPr>
        <p:spPr>
          <a:xfrm>
            <a:off x="1459828" y="2363216"/>
            <a:ext cx="7587700" cy="170431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41" idx="2"/>
          </p:cNvCxnSpPr>
          <p:nvPr/>
        </p:nvCxnSpPr>
        <p:spPr>
          <a:xfrm>
            <a:off x="1459828" y="2363216"/>
            <a:ext cx="7587700" cy="1704315"/>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42" idx="2"/>
            <a:endCxn id="1032" idx="0"/>
          </p:cNvCxnSpPr>
          <p:nvPr/>
        </p:nvCxnSpPr>
        <p:spPr>
          <a:xfrm flipH="1">
            <a:off x="1160110" y="2363217"/>
            <a:ext cx="2620214" cy="1720105"/>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42" idx="2"/>
            <a:endCxn id="1036" idx="0"/>
          </p:cNvCxnSpPr>
          <p:nvPr/>
        </p:nvCxnSpPr>
        <p:spPr>
          <a:xfrm>
            <a:off x="3780323" y="2363217"/>
            <a:ext cx="1323495" cy="1708143"/>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42" idx="2"/>
            <a:endCxn id="1028" idx="0"/>
          </p:cNvCxnSpPr>
          <p:nvPr/>
        </p:nvCxnSpPr>
        <p:spPr>
          <a:xfrm>
            <a:off x="3780324" y="2363216"/>
            <a:ext cx="3295350" cy="1678946"/>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2" idx="2"/>
            <a:endCxn id="3" idx="0"/>
          </p:cNvCxnSpPr>
          <p:nvPr/>
        </p:nvCxnSpPr>
        <p:spPr>
          <a:xfrm>
            <a:off x="3780323" y="2363217"/>
            <a:ext cx="7239060" cy="1708143"/>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43" idx="2"/>
            <a:endCxn id="1028" idx="0"/>
          </p:cNvCxnSpPr>
          <p:nvPr/>
        </p:nvCxnSpPr>
        <p:spPr>
          <a:xfrm>
            <a:off x="6100819" y="2363216"/>
            <a:ext cx="974855" cy="1678946"/>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45" idx="2"/>
          </p:cNvCxnSpPr>
          <p:nvPr/>
        </p:nvCxnSpPr>
        <p:spPr>
          <a:xfrm flipH="1">
            <a:off x="9047530" y="2363216"/>
            <a:ext cx="1694280" cy="1704315"/>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42" idx="2"/>
            <a:endCxn id="1026" idx="0"/>
          </p:cNvCxnSpPr>
          <p:nvPr/>
        </p:nvCxnSpPr>
        <p:spPr>
          <a:xfrm flipH="1">
            <a:off x="3131964" y="2363216"/>
            <a:ext cx="648360" cy="1678946"/>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43" idx="2"/>
          </p:cNvCxnSpPr>
          <p:nvPr/>
        </p:nvCxnSpPr>
        <p:spPr>
          <a:xfrm>
            <a:off x="6100819" y="2363216"/>
            <a:ext cx="2946710" cy="1704315"/>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43" idx="2"/>
            <a:endCxn id="1026" idx="0"/>
          </p:cNvCxnSpPr>
          <p:nvPr/>
        </p:nvCxnSpPr>
        <p:spPr>
          <a:xfrm flipH="1">
            <a:off x="3131964" y="2363216"/>
            <a:ext cx="2968855" cy="1678946"/>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43" idx="2"/>
            <a:endCxn id="1036" idx="0"/>
          </p:cNvCxnSpPr>
          <p:nvPr/>
        </p:nvCxnSpPr>
        <p:spPr>
          <a:xfrm flipH="1">
            <a:off x="5103818" y="2363217"/>
            <a:ext cx="997000" cy="1708143"/>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45" idx="2"/>
            <a:endCxn id="1036" idx="0"/>
          </p:cNvCxnSpPr>
          <p:nvPr/>
        </p:nvCxnSpPr>
        <p:spPr>
          <a:xfrm flipH="1">
            <a:off x="5103819" y="2363217"/>
            <a:ext cx="5637992" cy="1708143"/>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45" idx="2"/>
            <a:endCxn id="1028" idx="0"/>
          </p:cNvCxnSpPr>
          <p:nvPr/>
        </p:nvCxnSpPr>
        <p:spPr>
          <a:xfrm flipH="1">
            <a:off x="7075674" y="2363216"/>
            <a:ext cx="3666136" cy="1678946"/>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45" idx="2"/>
            <a:endCxn id="3" idx="0"/>
          </p:cNvCxnSpPr>
          <p:nvPr/>
        </p:nvCxnSpPr>
        <p:spPr>
          <a:xfrm>
            <a:off x="10741810" y="2363217"/>
            <a:ext cx="277573" cy="1708143"/>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p:cNvCxnSpPr>
            <a:stCxn id="45" idx="2"/>
            <a:endCxn id="1026" idx="0"/>
          </p:cNvCxnSpPr>
          <p:nvPr/>
        </p:nvCxnSpPr>
        <p:spPr>
          <a:xfrm flipH="1">
            <a:off x="3131963" y="2363216"/>
            <a:ext cx="7609847" cy="1678946"/>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a:stCxn id="80" idx="2"/>
          </p:cNvCxnSpPr>
          <p:nvPr/>
        </p:nvCxnSpPr>
        <p:spPr>
          <a:xfrm>
            <a:off x="8421315" y="2363216"/>
            <a:ext cx="626214" cy="1704315"/>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80" idx="2"/>
            <a:endCxn id="1028" idx="0"/>
          </p:cNvCxnSpPr>
          <p:nvPr/>
        </p:nvCxnSpPr>
        <p:spPr>
          <a:xfrm flipH="1">
            <a:off x="7075674" y="2363216"/>
            <a:ext cx="1345641" cy="1678946"/>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8"/>
          <a:stretch>
            <a:fillRect/>
          </a:stretch>
        </p:blipFill>
        <p:spPr>
          <a:xfrm>
            <a:off x="8592864" y="4126648"/>
            <a:ext cx="909329" cy="1259962"/>
          </a:xfrm>
          <a:prstGeom prst="rect">
            <a:avLst/>
          </a:prstGeom>
        </p:spPr>
      </p:pic>
      <p:sp>
        <p:nvSpPr>
          <p:cNvPr id="42" name="TextBox 41"/>
          <p:cNvSpPr txBox="1"/>
          <p:nvPr/>
        </p:nvSpPr>
        <p:spPr>
          <a:xfrm>
            <a:off x="2749581" y="1699648"/>
            <a:ext cx="2061485" cy="663568"/>
          </a:xfrm>
          <a:prstGeom prst="rect">
            <a:avLst/>
          </a:prstGeom>
          <a:solidFill>
            <a:srgbClr val="009580"/>
          </a:solidFill>
          <a:ln>
            <a:noFill/>
          </a:ln>
        </p:spPr>
        <p:txBody>
          <a:bodyPr wrap="square" lIns="179259" tIns="143407" rIns="179259" bIns="143407" rtlCol="0">
            <a:spAutoFit/>
          </a:bodyPr>
          <a:lstStyle/>
          <a:p>
            <a:pPr algn="ctr" defTabSz="914328">
              <a:lnSpc>
                <a:spcPct val="90000"/>
              </a:lnSpc>
              <a:spcAft>
                <a:spcPts val="588"/>
              </a:spcAft>
              <a:defRPr/>
            </a:pPr>
            <a:r>
              <a:rPr lang="en-US" sz="2700" kern="0" dirty="0">
                <a:solidFill>
                  <a:srgbClr val="FFFFFF"/>
                </a:solidFill>
                <a:latin typeface="Segoe UI"/>
              </a:rPr>
              <a:t>Speech</a:t>
            </a:r>
          </a:p>
        </p:txBody>
      </p:sp>
      <p:sp>
        <p:nvSpPr>
          <p:cNvPr id="41" name="TextBox 40"/>
          <p:cNvSpPr txBox="1"/>
          <p:nvPr/>
        </p:nvSpPr>
        <p:spPr>
          <a:xfrm>
            <a:off x="429085" y="1699648"/>
            <a:ext cx="2061485" cy="663568"/>
          </a:xfrm>
          <a:prstGeom prst="rect">
            <a:avLst/>
          </a:prstGeom>
          <a:solidFill>
            <a:srgbClr val="009580"/>
          </a:solidFill>
          <a:ln>
            <a:noFill/>
          </a:ln>
        </p:spPr>
        <p:txBody>
          <a:bodyPr wrap="square" lIns="179259" tIns="143407" rIns="179259" bIns="143407" rtlCol="0">
            <a:spAutoFit/>
          </a:bodyPr>
          <a:lstStyle/>
          <a:p>
            <a:pPr algn="ctr" defTabSz="914328">
              <a:lnSpc>
                <a:spcPct val="90000"/>
              </a:lnSpc>
              <a:spcAft>
                <a:spcPts val="588"/>
              </a:spcAft>
              <a:defRPr/>
            </a:pPr>
            <a:r>
              <a:rPr lang="en-US" sz="2700" kern="0" dirty="0">
                <a:solidFill>
                  <a:srgbClr val="FFFFFF"/>
                </a:solidFill>
                <a:latin typeface="Segoe UI"/>
              </a:rPr>
              <a:t>Vision</a:t>
            </a:r>
          </a:p>
        </p:txBody>
      </p:sp>
      <p:sp>
        <p:nvSpPr>
          <p:cNvPr id="43" name="TextBox 42"/>
          <p:cNvSpPr txBox="1"/>
          <p:nvPr/>
        </p:nvSpPr>
        <p:spPr>
          <a:xfrm>
            <a:off x="5070076" y="1699648"/>
            <a:ext cx="2061485" cy="663568"/>
          </a:xfrm>
          <a:prstGeom prst="rect">
            <a:avLst/>
          </a:prstGeom>
          <a:solidFill>
            <a:srgbClr val="009580"/>
          </a:solidFill>
          <a:ln>
            <a:noFill/>
          </a:ln>
        </p:spPr>
        <p:txBody>
          <a:bodyPr wrap="square" lIns="179259" tIns="143407" rIns="179259" bIns="143407" rtlCol="0">
            <a:spAutoFit/>
          </a:bodyPr>
          <a:lstStyle/>
          <a:p>
            <a:pPr algn="ctr" defTabSz="914328">
              <a:lnSpc>
                <a:spcPct val="90000"/>
              </a:lnSpc>
              <a:spcAft>
                <a:spcPts val="588"/>
              </a:spcAft>
              <a:defRPr/>
            </a:pPr>
            <a:r>
              <a:rPr lang="en-US" sz="2700" kern="0" dirty="0">
                <a:solidFill>
                  <a:srgbClr val="FFFFFF"/>
                </a:solidFill>
                <a:latin typeface="Segoe UI"/>
              </a:rPr>
              <a:t>Language</a:t>
            </a:r>
          </a:p>
        </p:txBody>
      </p:sp>
      <p:sp>
        <p:nvSpPr>
          <p:cNvPr id="45" name="TextBox 44"/>
          <p:cNvSpPr txBox="1"/>
          <p:nvPr/>
        </p:nvSpPr>
        <p:spPr>
          <a:xfrm>
            <a:off x="9711067" y="1699648"/>
            <a:ext cx="2061485" cy="663568"/>
          </a:xfrm>
          <a:prstGeom prst="rect">
            <a:avLst/>
          </a:prstGeom>
          <a:solidFill>
            <a:srgbClr val="009580"/>
          </a:solidFill>
          <a:ln>
            <a:noFill/>
          </a:ln>
        </p:spPr>
        <p:txBody>
          <a:bodyPr wrap="square" lIns="179259" tIns="143407" rIns="179259" bIns="143407" rtlCol="0">
            <a:spAutoFit/>
          </a:bodyPr>
          <a:lstStyle/>
          <a:p>
            <a:pPr algn="ctr" defTabSz="914328">
              <a:lnSpc>
                <a:spcPct val="90000"/>
              </a:lnSpc>
              <a:spcAft>
                <a:spcPts val="588"/>
              </a:spcAft>
              <a:defRPr/>
            </a:pPr>
            <a:r>
              <a:rPr lang="en-US" sz="2700" kern="0" dirty="0">
                <a:solidFill>
                  <a:srgbClr val="FFFFFF"/>
                </a:solidFill>
                <a:latin typeface="Segoe UI"/>
              </a:rPr>
              <a:t>Search</a:t>
            </a:r>
          </a:p>
        </p:txBody>
      </p:sp>
      <p:sp>
        <p:nvSpPr>
          <p:cNvPr id="80" name="TextBox 79"/>
          <p:cNvSpPr txBox="1"/>
          <p:nvPr/>
        </p:nvSpPr>
        <p:spPr>
          <a:xfrm>
            <a:off x="7390572" y="1699648"/>
            <a:ext cx="2061485" cy="663568"/>
          </a:xfrm>
          <a:prstGeom prst="rect">
            <a:avLst/>
          </a:prstGeom>
          <a:solidFill>
            <a:srgbClr val="009580"/>
          </a:solidFill>
          <a:ln>
            <a:noFill/>
          </a:ln>
        </p:spPr>
        <p:txBody>
          <a:bodyPr wrap="square" lIns="179259" tIns="143407" rIns="179259" bIns="143407" rtlCol="0">
            <a:spAutoFit/>
          </a:bodyPr>
          <a:lstStyle/>
          <a:p>
            <a:pPr algn="ctr" defTabSz="914328">
              <a:lnSpc>
                <a:spcPct val="90000"/>
              </a:lnSpc>
              <a:spcAft>
                <a:spcPts val="588"/>
              </a:spcAft>
              <a:defRPr/>
            </a:pPr>
            <a:r>
              <a:rPr lang="en-US" sz="2700" kern="0" dirty="0">
                <a:solidFill>
                  <a:srgbClr val="FFFFFF"/>
                </a:solidFill>
                <a:latin typeface="Segoe UI"/>
              </a:rPr>
              <a:t>Knowledge</a:t>
            </a:r>
          </a:p>
        </p:txBody>
      </p:sp>
      <p:sp>
        <p:nvSpPr>
          <p:cNvPr id="36" name="Rectangle 35"/>
          <p:cNvSpPr/>
          <p:nvPr/>
        </p:nvSpPr>
        <p:spPr>
          <a:xfrm>
            <a:off x="865" y="487"/>
            <a:ext cx="12190271" cy="12615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900" kern="0">
              <a:solidFill>
                <a:sysClr val="windowText" lastClr="000000"/>
              </a:solidFill>
              <a:latin typeface="Segoe UI Semilight"/>
            </a:endParaRPr>
          </a:p>
        </p:txBody>
      </p:sp>
      <p:sp>
        <p:nvSpPr>
          <p:cNvPr id="37" name="Title 3"/>
          <p:cNvSpPr>
            <a:spLocks noGrp="1"/>
          </p:cNvSpPr>
          <p:nvPr>
            <p:ph type="title" idx="4294967295"/>
          </p:nvPr>
        </p:nvSpPr>
        <p:spPr>
          <a:xfrm>
            <a:off x="429085" y="168737"/>
            <a:ext cx="11762050" cy="899191"/>
          </a:xfrm>
          <a:prstGeom prst="rect">
            <a:avLst/>
          </a:prstGeom>
        </p:spPr>
        <p:txBody>
          <a:bodyPr>
            <a:normAutofit/>
          </a:bodyPr>
          <a:lstStyle/>
          <a:p>
            <a:r>
              <a:rPr lang="en-US" dirty="0">
                <a:solidFill>
                  <a:schemeClr val="bg1"/>
                </a:solidFill>
              </a:rPr>
              <a:t>Powering products across Microsoft</a:t>
            </a:r>
          </a:p>
        </p:txBody>
      </p:sp>
    </p:spTree>
    <p:extLst>
      <p:ext uri="{BB962C8B-B14F-4D97-AF65-F5344CB8AC3E}">
        <p14:creationId xmlns:p14="http://schemas.microsoft.com/office/powerpoint/2010/main" val="42518887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Group 174"/>
          <p:cNvGrpSpPr/>
          <p:nvPr/>
        </p:nvGrpSpPr>
        <p:grpSpPr>
          <a:xfrm>
            <a:off x="9414733" y="2652048"/>
            <a:ext cx="1568743" cy="1568743"/>
            <a:chOff x="9536611" y="2704730"/>
            <a:chExt cx="1600200" cy="1600200"/>
          </a:xfrm>
        </p:grpSpPr>
        <p:sp>
          <p:nvSpPr>
            <p:cNvPr id="122" name="Rectangle 121"/>
            <p:cNvSpPr/>
            <p:nvPr/>
          </p:nvSpPr>
          <p:spPr>
            <a:xfrm>
              <a:off x="953661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mj-lt"/>
              </a:endParaRPr>
            </a:p>
          </p:txBody>
        </p:sp>
        <p:grpSp>
          <p:nvGrpSpPr>
            <p:cNvPr id="162" name="Group 161"/>
            <p:cNvGrpSpPr/>
            <p:nvPr/>
          </p:nvGrpSpPr>
          <p:grpSpPr>
            <a:xfrm>
              <a:off x="9689012" y="3097901"/>
              <a:ext cx="1295398" cy="813858"/>
              <a:chOff x="9689012" y="2290234"/>
              <a:chExt cx="1295398" cy="813858"/>
            </a:xfrm>
          </p:grpSpPr>
          <p:grpSp>
            <p:nvGrpSpPr>
              <p:cNvPr id="123" name="Group 122"/>
              <p:cNvGrpSpPr/>
              <p:nvPr/>
            </p:nvGrpSpPr>
            <p:grpSpPr>
              <a:xfrm>
                <a:off x="9689012" y="2290234"/>
                <a:ext cx="1295398" cy="813858"/>
                <a:chOff x="5531790" y="639909"/>
                <a:chExt cx="640080" cy="402143"/>
              </a:xfrm>
            </p:grpSpPr>
            <p:sp>
              <p:nvSpPr>
                <p:cNvPr id="12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mj-lt"/>
                  </a:endParaRPr>
                </a:p>
              </p:txBody>
            </p:sp>
            <p:sp>
              <p:nvSpPr>
                <p:cNvPr id="125"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mj-lt"/>
                  </a:endParaRPr>
                </a:p>
              </p:txBody>
            </p:sp>
          </p:grpSp>
          <p:sp>
            <p:nvSpPr>
              <p:cNvPr id="161" name="Isosceles Triangle 160"/>
              <p:cNvSpPr/>
              <p:nvPr/>
            </p:nvSpPr>
            <p:spPr>
              <a:xfrm rot="5400000">
                <a:off x="10236667" y="2571094"/>
                <a:ext cx="292478" cy="25213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mj-lt"/>
                </a:endParaRPr>
              </a:p>
            </p:txBody>
          </p:sp>
        </p:grpSp>
      </p:grpSp>
      <p:grpSp>
        <p:nvGrpSpPr>
          <p:cNvPr id="174" name="Group 173"/>
          <p:cNvGrpSpPr/>
          <p:nvPr/>
        </p:nvGrpSpPr>
        <p:grpSpPr>
          <a:xfrm>
            <a:off x="6679784" y="2652048"/>
            <a:ext cx="1568743" cy="1568743"/>
            <a:chOff x="6746821" y="2704730"/>
            <a:chExt cx="1600200" cy="1600200"/>
          </a:xfrm>
        </p:grpSpPr>
        <p:sp>
          <p:nvSpPr>
            <p:cNvPr id="113" name="Rectangle 112"/>
            <p:cNvSpPr/>
            <p:nvPr/>
          </p:nvSpPr>
          <p:spPr>
            <a:xfrm>
              <a:off x="674682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mj-lt"/>
              </a:endParaRPr>
            </a:p>
          </p:txBody>
        </p:sp>
        <p:grpSp>
          <p:nvGrpSpPr>
            <p:cNvPr id="158" name="Group 157"/>
            <p:cNvGrpSpPr/>
            <p:nvPr/>
          </p:nvGrpSpPr>
          <p:grpSpPr>
            <a:xfrm>
              <a:off x="6899222" y="3097901"/>
              <a:ext cx="1295398" cy="813858"/>
              <a:chOff x="6899222" y="2290234"/>
              <a:chExt cx="1295398" cy="813858"/>
            </a:xfrm>
          </p:grpSpPr>
          <p:grpSp>
            <p:nvGrpSpPr>
              <p:cNvPr id="114" name="Group 113"/>
              <p:cNvGrpSpPr/>
              <p:nvPr/>
            </p:nvGrpSpPr>
            <p:grpSpPr>
              <a:xfrm>
                <a:off x="6899222" y="2290234"/>
                <a:ext cx="1295398" cy="813858"/>
                <a:chOff x="5531790" y="639909"/>
                <a:chExt cx="640080" cy="402143"/>
              </a:xfrm>
            </p:grpSpPr>
            <p:sp>
              <p:nvSpPr>
                <p:cNvPr id="115"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mj-lt"/>
                  </a:endParaRPr>
                </a:p>
              </p:txBody>
            </p:sp>
            <p:sp>
              <p:nvSpPr>
                <p:cNvPr id="116"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mj-lt"/>
                  </a:endParaRPr>
                </a:p>
              </p:txBody>
            </p:sp>
          </p:grpSp>
          <p:grpSp>
            <p:nvGrpSpPr>
              <p:cNvPr id="157" name="Group 156"/>
              <p:cNvGrpSpPr/>
              <p:nvPr/>
            </p:nvGrpSpPr>
            <p:grpSpPr>
              <a:xfrm>
                <a:off x="7370202" y="2592176"/>
                <a:ext cx="353433" cy="313865"/>
                <a:chOff x="7370202" y="2592176"/>
                <a:chExt cx="353433" cy="313865"/>
              </a:xfrm>
            </p:grpSpPr>
            <p:sp>
              <p:nvSpPr>
                <p:cNvPr id="152" name="Oval 151"/>
                <p:cNvSpPr/>
                <p:nvPr/>
              </p:nvSpPr>
              <p:spPr>
                <a:xfrm>
                  <a:off x="7370202" y="2592176"/>
                  <a:ext cx="98138" cy="9813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mj-lt"/>
                  </a:endParaRPr>
                </a:p>
              </p:txBody>
            </p:sp>
            <p:sp>
              <p:nvSpPr>
                <p:cNvPr id="153" name="Oval 152"/>
                <p:cNvSpPr/>
                <p:nvPr/>
              </p:nvSpPr>
              <p:spPr>
                <a:xfrm>
                  <a:off x="7625497" y="2592177"/>
                  <a:ext cx="98138" cy="9813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mj-lt"/>
                  </a:endParaRPr>
                </a:p>
              </p:txBody>
            </p:sp>
            <p:sp>
              <p:nvSpPr>
                <p:cNvPr id="155" name="Oval 154"/>
                <p:cNvSpPr/>
                <p:nvPr/>
              </p:nvSpPr>
              <p:spPr>
                <a:xfrm>
                  <a:off x="7473166" y="2758536"/>
                  <a:ext cx="147505" cy="1475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mj-lt"/>
                  </a:endParaRPr>
                </a:p>
              </p:txBody>
            </p:sp>
          </p:grpSp>
        </p:grpSp>
      </p:grpSp>
      <p:grpSp>
        <p:nvGrpSpPr>
          <p:cNvPr id="173" name="Group 172"/>
          <p:cNvGrpSpPr/>
          <p:nvPr/>
        </p:nvGrpSpPr>
        <p:grpSpPr>
          <a:xfrm>
            <a:off x="3944835" y="2652048"/>
            <a:ext cx="1568743" cy="1568743"/>
            <a:chOff x="3957030" y="2704730"/>
            <a:chExt cx="1600200" cy="1600200"/>
          </a:xfrm>
        </p:grpSpPr>
        <p:sp>
          <p:nvSpPr>
            <p:cNvPr id="102" name="Rectangle 101"/>
            <p:cNvSpPr/>
            <p:nvPr/>
          </p:nvSpPr>
          <p:spPr>
            <a:xfrm>
              <a:off x="3957030"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mj-lt"/>
              </a:endParaRPr>
            </a:p>
          </p:txBody>
        </p:sp>
        <p:grpSp>
          <p:nvGrpSpPr>
            <p:cNvPr id="149" name="Group 148"/>
            <p:cNvGrpSpPr/>
            <p:nvPr/>
          </p:nvGrpSpPr>
          <p:grpSpPr>
            <a:xfrm>
              <a:off x="4109431" y="3097901"/>
              <a:ext cx="1295398" cy="813858"/>
              <a:chOff x="4109431" y="2290234"/>
              <a:chExt cx="1295398" cy="813858"/>
            </a:xfrm>
          </p:grpSpPr>
          <p:grpSp>
            <p:nvGrpSpPr>
              <p:cNvPr id="103" name="Group 102"/>
              <p:cNvGrpSpPr/>
              <p:nvPr/>
            </p:nvGrpSpPr>
            <p:grpSpPr>
              <a:xfrm>
                <a:off x="4109431" y="2290234"/>
                <a:ext cx="1295398" cy="813858"/>
                <a:chOff x="5531790" y="639909"/>
                <a:chExt cx="640080" cy="402143"/>
              </a:xfrm>
            </p:grpSpPr>
            <p:sp>
              <p:nvSpPr>
                <p:cNvPr id="10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mj-lt"/>
                  </a:endParaRPr>
                </a:p>
              </p:txBody>
            </p:sp>
            <p:sp>
              <p:nvSpPr>
                <p:cNvPr id="105"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mj-lt"/>
                  </a:endParaRPr>
                </a:p>
              </p:txBody>
            </p:sp>
          </p:grpSp>
          <p:grpSp>
            <p:nvGrpSpPr>
              <p:cNvPr id="44" name="Group 43"/>
              <p:cNvGrpSpPr/>
              <p:nvPr/>
            </p:nvGrpSpPr>
            <p:grpSpPr>
              <a:xfrm>
                <a:off x="4575518" y="2593197"/>
                <a:ext cx="363224" cy="294465"/>
                <a:chOff x="4621484" y="2700473"/>
                <a:chExt cx="255710" cy="207303"/>
              </a:xfrm>
            </p:grpSpPr>
            <p:sp>
              <p:nvSpPr>
                <p:cNvPr id="144" name="Freeform 143"/>
                <p:cNvSpPr/>
                <p:nvPr/>
              </p:nvSpPr>
              <p:spPr>
                <a:xfrm>
                  <a:off x="4621484" y="2838976"/>
                  <a:ext cx="255710" cy="68800"/>
                </a:xfrm>
                <a:custGeom>
                  <a:avLst/>
                  <a:gdLst>
                    <a:gd name="connsiteX0" fmla="*/ 0 w 743647"/>
                    <a:gd name="connsiteY0" fmla="*/ 0 h 200082"/>
                    <a:gd name="connsiteX1" fmla="*/ 80252 w 743647"/>
                    <a:gd name="connsiteY1" fmla="*/ 29372 h 200082"/>
                    <a:gd name="connsiteX2" fmla="*/ 387316 w 743647"/>
                    <a:gd name="connsiteY2" fmla="*/ 75796 h 200082"/>
                    <a:gd name="connsiteX3" fmla="*/ 694380 w 743647"/>
                    <a:gd name="connsiteY3" fmla="*/ 29372 h 200082"/>
                    <a:gd name="connsiteX4" fmla="*/ 743647 w 743647"/>
                    <a:gd name="connsiteY4" fmla="*/ 11340 h 200082"/>
                    <a:gd name="connsiteX5" fmla="*/ 697688 w 743647"/>
                    <a:gd name="connsiteY5" fmla="*/ 67043 h 200082"/>
                    <a:gd name="connsiteX6" fmla="*/ 376502 w 743647"/>
                    <a:gd name="connsiteY6" fmla="*/ 200082 h 200082"/>
                    <a:gd name="connsiteX7" fmla="*/ 55316 w 743647"/>
                    <a:gd name="connsiteY7" fmla="*/ 67043 h 200082"/>
                    <a:gd name="connsiteX8" fmla="*/ 0 w 743647"/>
                    <a:gd name="connsiteY8" fmla="*/ 0 h 20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647" h="200082">
                      <a:moveTo>
                        <a:pt x="0" y="0"/>
                      </a:moveTo>
                      <a:lnTo>
                        <a:pt x="80252" y="29372"/>
                      </a:lnTo>
                      <a:cubicBezTo>
                        <a:pt x="177254" y="59543"/>
                        <a:pt x="280387" y="75796"/>
                        <a:pt x="387316" y="75796"/>
                      </a:cubicBezTo>
                      <a:cubicBezTo>
                        <a:pt x="494246" y="75796"/>
                        <a:pt x="597379" y="59543"/>
                        <a:pt x="694380" y="29372"/>
                      </a:cubicBezTo>
                      <a:lnTo>
                        <a:pt x="743647" y="11340"/>
                      </a:lnTo>
                      <a:lnTo>
                        <a:pt x="697688" y="67043"/>
                      </a:lnTo>
                      <a:cubicBezTo>
                        <a:pt x="615489" y="149241"/>
                        <a:pt x="501933" y="200082"/>
                        <a:pt x="376502" y="200082"/>
                      </a:cubicBezTo>
                      <a:cubicBezTo>
                        <a:pt x="251071" y="200082"/>
                        <a:pt x="137515" y="149241"/>
                        <a:pt x="55316" y="67043"/>
                      </a:cubicBez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baseline="-25000" dirty="0">
                    <a:solidFill>
                      <a:sysClr val="windowText" lastClr="000000"/>
                    </a:solidFill>
                    <a:latin typeface="+mj-lt"/>
                  </a:endParaRPr>
                </a:p>
              </p:txBody>
            </p:sp>
            <p:sp>
              <p:nvSpPr>
                <p:cNvPr id="41" name="Oval 40"/>
                <p:cNvSpPr/>
                <p:nvPr/>
              </p:nvSpPr>
              <p:spPr>
                <a:xfrm>
                  <a:off x="4624930" y="2700473"/>
                  <a:ext cx="69089" cy="69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mj-lt"/>
                  </a:endParaRPr>
                </a:p>
              </p:txBody>
            </p:sp>
            <p:sp>
              <p:nvSpPr>
                <p:cNvPr id="147" name="Oval 146"/>
                <p:cNvSpPr/>
                <p:nvPr/>
              </p:nvSpPr>
              <p:spPr>
                <a:xfrm>
                  <a:off x="4804658" y="2700474"/>
                  <a:ext cx="69089" cy="69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mj-lt"/>
                  </a:endParaRPr>
                </a:p>
              </p:txBody>
            </p:sp>
          </p:grpSp>
        </p:grpSp>
      </p:grpSp>
      <p:grpSp>
        <p:nvGrpSpPr>
          <p:cNvPr id="172" name="Group 171"/>
          <p:cNvGrpSpPr/>
          <p:nvPr/>
        </p:nvGrpSpPr>
        <p:grpSpPr>
          <a:xfrm>
            <a:off x="1209885" y="2652048"/>
            <a:ext cx="1568743" cy="1568743"/>
            <a:chOff x="1167239" y="2704730"/>
            <a:chExt cx="1600200" cy="1600200"/>
          </a:xfrm>
        </p:grpSpPr>
        <p:sp>
          <p:nvSpPr>
            <p:cNvPr id="6" name="Rectangle 5"/>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mj-lt"/>
              </a:endParaRPr>
            </a:p>
          </p:txBody>
        </p:sp>
        <p:grpSp>
          <p:nvGrpSpPr>
            <p:cNvPr id="26" name="Group 25"/>
            <p:cNvGrpSpPr/>
            <p:nvPr/>
          </p:nvGrpSpPr>
          <p:grpSpPr>
            <a:xfrm>
              <a:off x="1319640" y="3097901"/>
              <a:ext cx="1295398" cy="813858"/>
              <a:chOff x="1319640" y="2290234"/>
              <a:chExt cx="1295398" cy="813858"/>
            </a:xfrm>
          </p:grpSpPr>
          <p:grpSp>
            <p:nvGrpSpPr>
              <p:cNvPr id="7" name="Group 6"/>
              <p:cNvGrpSpPr/>
              <p:nvPr/>
            </p:nvGrpSpPr>
            <p:grpSpPr>
              <a:xfrm>
                <a:off x="1319640" y="2290234"/>
                <a:ext cx="1295398" cy="813858"/>
                <a:chOff x="5531790" y="639909"/>
                <a:chExt cx="640080" cy="402143"/>
              </a:xfrm>
            </p:grpSpPr>
            <p:sp>
              <p:nvSpPr>
                <p:cNvPr id="42"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mj-lt"/>
                  </a:endParaRPr>
                </a:p>
              </p:txBody>
            </p:sp>
            <p:sp>
              <p:nvSpPr>
                <p:cNvPr id="43"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mj-lt"/>
                  </a:endParaRPr>
                </a:p>
              </p:txBody>
            </p:sp>
          </p:grpSp>
          <p:sp>
            <p:nvSpPr>
              <p:cNvPr id="22" name="Rectangle 21"/>
              <p:cNvSpPr/>
              <p:nvPr/>
            </p:nvSpPr>
            <p:spPr>
              <a:xfrm>
                <a:off x="1831662" y="2575143"/>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mj-lt"/>
                </a:endParaRPr>
              </a:p>
            </p:txBody>
          </p:sp>
          <p:sp>
            <p:nvSpPr>
              <p:cNvPr id="140" name="Rectangle 139"/>
              <p:cNvSpPr/>
              <p:nvPr/>
            </p:nvSpPr>
            <p:spPr>
              <a:xfrm>
                <a:off x="1994108" y="2575143"/>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mj-lt"/>
                </a:endParaRPr>
              </a:p>
            </p:txBody>
          </p:sp>
          <p:sp>
            <p:nvSpPr>
              <p:cNvPr id="141" name="Rectangle 140"/>
              <p:cNvSpPr/>
              <p:nvPr/>
            </p:nvSpPr>
            <p:spPr>
              <a:xfrm>
                <a:off x="1831662" y="2734018"/>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mj-lt"/>
                </a:endParaRPr>
              </a:p>
            </p:txBody>
          </p:sp>
          <p:sp>
            <p:nvSpPr>
              <p:cNvPr id="142" name="Rectangle 141"/>
              <p:cNvSpPr/>
              <p:nvPr/>
            </p:nvSpPr>
            <p:spPr>
              <a:xfrm>
                <a:off x="1994108" y="2734018"/>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mj-lt"/>
                </a:endParaRPr>
              </a:p>
            </p:txBody>
          </p:sp>
        </p:grpSp>
      </p:grpSp>
      <p:grpSp>
        <p:nvGrpSpPr>
          <p:cNvPr id="165" name="Group 164"/>
          <p:cNvGrpSpPr/>
          <p:nvPr/>
        </p:nvGrpSpPr>
        <p:grpSpPr>
          <a:xfrm>
            <a:off x="559975" y="4378827"/>
            <a:ext cx="2868559" cy="1183771"/>
            <a:chOff x="504297" y="3658467"/>
            <a:chExt cx="2926080" cy="1207508"/>
          </a:xfrm>
        </p:grpSpPr>
        <p:sp>
          <p:nvSpPr>
            <p:cNvPr id="127" name="TextBox 126"/>
            <p:cNvSpPr txBox="1"/>
            <p:nvPr/>
          </p:nvSpPr>
          <p:spPr>
            <a:xfrm>
              <a:off x="504297" y="3658467"/>
              <a:ext cx="2926080" cy="572464"/>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rgbClr val="737373"/>
                  </a:solidFill>
                  <a:latin typeface="+mj-lt"/>
                  <a:cs typeface="Segoe UI Semibold" panose="020B0702040204020203" pitchFamily="34" charset="0"/>
                </a:rPr>
                <a:t>Computer Vision API</a:t>
              </a:r>
            </a:p>
          </p:txBody>
        </p:sp>
        <p:sp>
          <p:nvSpPr>
            <p:cNvPr id="20" name="Rectangle 19"/>
            <p:cNvSpPr/>
            <p:nvPr/>
          </p:nvSpPr>
          <p:spPr>
            <a:xfrm>
              <a:off x="758214" y="4300738"/>
              <a:ext cx="2418248" cy="565237"/>
            </a:xfrm>
            <a:prstGeom prst="rect">
              <a:avLst/>
            </a:prstGeom>
          </p:spPr>
          <p:txBody>
            <a:bodyPr wrap="square">
              <a:spAutoFit/>
            </a:bodyPr>
            <a:lstStyle/>
            <a:p>
              <a:pPr algn="ctr" defTabSz="896386">
                <a:lnSpc>
                  <a:spcPct val="90000"/>
                </a:lnSpc>
                <a:spcAft>
                  <a:spcPts val="588"/>
                </a:spcAft>
                <a:defRPr/>
              </a:pPr>
              <a:r>
                <a:rPr lang="en-US" sz="1667" kern="0" dirty="0">
                  <a:solidFill>
                    <a:srgbClr val="505050"/>
                  </a:solidFill>
                  <a:latin typeface="+mj-lt"/>
                </a:rPr>
                <a:t>Distill actionable information from images</a:t>
              </a:r>
              <a:r>
                <a:rPr lang="en-US" sz="1667" b="1" kern="0" dirty="0">
                  <a:solidFill>
                    <a:srgbClr val="505050"/>
                  </a:solidFill>
                  <a:latin typeface="+mj-lt"/>
                </a:rPr>
                <a:t> </a:t>
              </a:r>
            </a:p>
          </p:txBody>
        </p:sp>
      </p:grpSp>
      <p:grpSp>
        <p:nvGrpSpPr>
          <p:cNvPr id="168" name="Group 167"/>
          <p:cNvGrpSpPr/>
          <p:nvPr/>
        </p:nvGrpSpPr>
        <p:grpSpPr>
          <a:xfrm>
            <a:off x="8764823" y="4378827"/>
            <a:ext cx="2868559" cy="1414669"/>
            <a:chOff x="8873669" y="3658467"/>
            <a:chExt cx="2926080" cy="1443036"/>
          </a:xfrm>
        </p:grpSpPr>
        <p:sp>
          <p:nvSpPr>
            <p:cNvPr id="132" name="TextBox 131"/>
            <p:cNvSpPr txBox="1"/>
            <p:nvPr/>
          </p:nvSpPr>
          <p:spPr>
            <a:xfrm>
              <a:off x="8873669" y="3658467"/>
              <a:ext cx="2926080" cy="572464"/>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rgbClr val="737373"/>
                  </a:solidFill>
                  <a:latin typeface="+mj-lt"/>
                  <a:cs typeface="Segoe UI Semibold" panose="020B0702040204020203" pitchFamily="34" charset="0"/>
                </a:rPr>
                <a:t>Video API</a:t>
              </a:r>
            </a:p>
          </p:txBody>
        </p:sp>
        <p:sp>
          <p:nvSpPr>
            <p:cNvPr id="133" name="Rectangle 132"/>
            <p:cNvSpPr/>
            <p:nvPr/>
          </p:nvSpPr>
          <p:spPr>
            <a:xfrm>
              <a:off x="9127586" y="4300738"/>
              <a:ext cx="2418248" cy="800765"/>
            </a:xfrm>
            <a:prstGeom prst="rect">
              <a:avLst/>
            </a:prstGeom>
          </p:spPr>
          <p:txBody>
            <a:bodyPr wrap="square">
              <a:spAutoFit/>
            </a:bodyPr>
            <a:lstStyle/>
            <a:p>
              <a:pPr algn="ctr" defTabSz="896386">
                <a:lnSpc>
                  <a:spcPct val="90000"/>
                </a:lnSpc>
                <a:spcAft>
                  <a:spcPts val="588"/>
                </a:spcAft>
                <a:defRPr/>
              </a:pPr>
              <a:r>
                <a:rPr lang="en-US" sz="1667" kern="0" dirty="0">
                  <a:solidFill>
                    <a:srgbClr val="505050"/>
                  </a:solidFill>
                  <a:latin typeface="+mj-lt"/>
                </a:rPr>
                <a:t>Analyze, edit, and process videos within your app</a:t>
              </a:r>
            </a:p>
          </p:txBody>
        </p:sp>
      </p:grpSp>
      <p:grpSp>
        <p:nvGrpSpPr>
          <p:cNvPr id="166" name="Group 165"/>
          <p:cNvGrpSpPr/>
          <p:nvPr/>
        </p:nvGrpSpPr>
        <p:grpSpPr>
          <a:xfrm>
            <a:off x="3294925" y="4378826"/>
            <a:ext cx="2868559" cy="1412625"/>
            <a:chOff x="3294088" y="3658467"/>
            <a:chExt cx="2926080" cy="1440951"/>
          </a:xfrm>
        </p:grpSpPr>
        <p:sp>
          <p:nvSpPr>
            <p:cNvPr id="135" name="TextBox 134"/>
            <p:cNvSpPr txBox="1"/>
            <p:nvPr/>
          </p:nvSpPr>
          <p:spPr>
            <a:xfrm>
              <a:off x="3294088" y="3658467"/>
              <a:ext cx="2926080" cy="572464"/>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rgbClr val="737373"/>
                  </a:solidFill>
                  <a:latin typeface="+mj-lt"/>
                  <a:cs typeface="Segoe UI Semibold" panose="020B0702040204020203" pitchFamily="34" charset="0"/>
                </a:rPr>
                <a:t>Face API</a:t>
              </a:r>
            </a:p>
          </p:txBody>
        </p:sp>
        <p:sp>
          <p:nvSpPr>
            <p:cNvPr id="136" name="Rectangle 135"/>
            <p:cNvSpPr/>
            <p:nvPr/>
          </p:nvSpPr>
          <p:spPr>
            <a:xfrm>
              <a:off x="3548004" y="4300738"/>
              <a:ext cx="2418248" cy="798680"/>
            </a:xfrm>
            <a:prstGeom prst="rect">
              <a:avLst/>
            </a:prstGeom>
          </p:spPr>
          <p:txBody>
            <a:bodyPr wrap="square">
              <a:spAutoFit/>
            </a:bodyPr>
            <a:lstStyle/>
            <a:p>
              <a:pPr algn="ctr" defTabSz="896386">
                <a:lnSpc>
                  <a:spcPct val="90000"/>
                </a:lnSpc>
                <a:spcAft>
                  <a:spcPts val="588"/>
                </a:spcAft>
                <a:defRPr/>
              </a:pPr>
              <a:r>
                <a:rPr lang="en-US" sz="1667" kern="0" dirty="0">
                  <a:solidFill>
                    <a:srgbClr val="505050"/>
                  </a:solidFill>
                  <a:latin typeface="+mj-lt"/>
                </a:rPr>
                <a:t>Detect, identify, analyze, organize, and tag faces in photos</a:t>
              </a:r>
            </a:p>
          </p:txBody>
        </p:sp>
      </p:grpSp>
      <p:grpSp>
        <p:nvGrpSpPr>
          <p:cNvPr id="167" name="Group 166"/>
          <p:cNvGrpSpPr/>
          <p:nvPr/>
        </p:nvGrpSpPr>
        <p:grpSpPr>
          <a:xfrm>
            <a:off x="6029874" y="4378827"/>
            <a:ext cx="2868559" cy="1183771"/>
            <a:chOff x="6083879" y="3658467"/>
            <a:chExt cx="2926080" cy="1207508"/>
          </a:xfrm>
        </p:grpSpPr>
        <p:sp>
          <p:nvSpPr>
            <p:cNvPr id="138" name="TextBox 137"/>
            <p:cNvSpPr txBox="1"/>
            <p:nvPr/>
          </p:nvSpPr>
          <p:spPr>
            <a:xfrm>
              <a:off x="6083879" y="3658467"/>
              <a:ext cx="2926080" cy="572464"/>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rgbClr val="737373"/>
                  </a:solidFill>
                  <a:latin typeface="+mj-lt"/>
                  <a:cs typeface="Segoe UI Semibold" panose="020B0702040204020203" pitchFamily="34" charset="0"/>
                </a:rPr>
                <a:t>Emotion API</a:t>
              </a:r>
            </a:p>
          </p:txBody>
        </p:sp>
        <p:sp>
          <p:nvSpPr>
            <p:cNvPr id="139" name="Rectangle 138"/>
            <p:cNvSpPr/>
            <p:nvPr/>
          </p:nvSpPr>
          <p:spPr>
            <a:xfrm>
              <a:off x="6337796" y="4300738"/>
              <a:ext cx="2418248" cy="565237"/>
            </a:xfrm>
            <a:prstGeom prst="rect">
              <a:avLst/>
            </a:prstGeom>
          </p:spPr>
          <p:txBody>
            <a:bodyPr wrap="square">
              <a:spAutoFit/>
            </a:bodyPr>
            <a:lstStyle/>
            <a:p>
              <a:pPr algn="ctr" defTabSz="896386">
                <a:lnSpc>
                  <a:spcPct val="90000"/>
                </a:lnSpc>
                <a:spcAft>
                  <a:spcPts val="588"/>
                </a:spcAft>
                <a:defRPr/>
              </a:pPr>
              <a:r>
                <a:rPr lang="en-US" sz="1667" kern="0" dirty="0">
                  <a:solidFill>
                    <a:srgbClr val="505050"/>
                  </a:solidFill>
                  <a:latin typeface="+mj-lt"/>
                </a:rPr>
                <a:t>Personalize experiences with emotion recognition</a:t>
              </a:r>
            </a:p>
          </p:txBody>
        </p:sp>
      </p:grpSp>
      <p:sp>
        <p:nvSpPr>
          <p:cNvPr id="40" name="Rectangle 39"/>
          <p:cNvSpPr/>
          <p:nvPr/>
        </p:nvSpPr>
        <p:spPr>
          <a:xfrm>
            <a:off x="1326288" y="367666"/>
            <a:ext cx="2453948" cy="754315"/>
          </a:xfrm>
          <a:prstGeom prst="rect">
            <a:avLst/>
          </a:prstGeom>
        </p:spPr>
        <p:txBody>
          <a:bodyPr wrap="square" anchor="ctr">
            <a:spAutoFit/>
          </a:bodyPr>
          <a:lstStyle/>
          <a:p>
            <a:pPr marL="179243" defTabSz="913386" fontAlgn="base">
              <a:spcBef>
                <a:spcPts val="1175"/>
              </a:spcBef>
              <a:spcAft>
                <a:spcPts val="1175"/>
              </a:spcAft>
              <a:defRPr/>
            </a:pPr>
            <a:r>
              <a:rPr lang="en-US" sz="4313" kern="0" dirty="0">
                <a:solidFill>
                  <a:srgbClr val="FFFFFF"/>
                </a:solidFill>
                <a:latin typeface="+mj-lt"/>
                <a:cs typeface="Segoe UI Semibold" panose="020B0702040204020203" pitchFamily="34" charset="0"/>
              </a:rPr>
              <a:t>Vision</a:t>
            </a:r>
          </a:p>
        </p:txBody>
      </p:sp>
      <p:sp>
        <p:nvSpPr>
          <p:cNvPr id="70" name="Freeform 22"/>
          <p:cNvSpPr>
            <a:spLocks noChangeAspect="1"/>
          </p:cNvSpPr>
          <p:nvPr/>
        </p:nvSpPr>
        <p:spPr bwMode="auto">
          <a:xfrm>
            <a:off x="602757" y="526039"/>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mj-lt"/>
            </a:endParaRPr>
          </a:p>
        </p:txBody>
      </p:sp>
    </p:spTree>
    <p:extLst>
      <p:ext uri="{BB962C8B-B14F-4D97-AF65-F5344CB8AC3E}">
        <p14:creationId xmlns:p14="http://schemas.microsoft.com/office/powerpoint/2010/main" val="1645841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barn(outHorizontal)">
                                      <p:cBhvr>
                                        <p:cTn id="7" dur="500"/>
                                        <p:tgtEl>
                                          <p:spTgt spid="70"/>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2"/>
                                        </p:tgtEl>
                                        <p:attrNameLst>
                                          <p:attrName>style.visibility</p:attrName>
                                        </p:attrNameLst>
                                      </p:cBhvr>
                                      <p:to>
                                        <p:strVal val="visible"/>
                                      </p:to>
                                    </p:set>
                                    <p:animEffect transition="in" filter="fade">
                                      <p:cBhvr>
                                        <p:cTn id="15" dur="500"/>
                                        <p:tgtEl>
                                          <p:spTgt spid="172"/>
                                        </p:tgtEl>
                                      </p:cBhvr>
                                    </p:animEffect>
                                  </p:childTnLst>
                                </p:cTn>
                              </p:par>
                              <p:par>
                                <p:cTn id="16" presetID="47" presetClass="entr" presetSubtype="0" fill="hold" nodeType="withEffect">
                                  <p:stCondLst>
                                    <p:cond delay="250"/>
                                  </p:stCondLst>
                                  <p:childTnLst>
                                    <p:set>
                                      <p:cBhvr>
                                        <p:cTn id="17" dur="1" fill="hold">
                                          <p:stCondLst>
                                            <p:cond delay="0"/>
                                          </p:stCondLst>
                                        </p:cTn>
                                        <p:tgtEl>
                                          <p:spTgt spid="165"/>
                                        </p:tgtEl>
                                        <p:attrNameLst>
                                          <p:attrName>style.visibility</p:attrName>
                                        </p:attrNameLst>
                                      </p:cBhvr>
                                      <p:to>
                                        <p:strVal val="visible"/>
                                      </p:to>
                                    </p:set>
                                    <p:animEffect transition="in" filter="fade">
                                      <p:cBhvr>
                                        <p:cTn id="18" dur="300"/>
                                        <p:tgtEl>
                                          <p:spTgt spid="165"/>
                                        </p:tgtEl>
                                      </p:cBhvr>
                                    </p:animEffect>
                                    <p:anim calcmode="lin" valueType="num">
                                      <p:cBhvr>
                                        <p:cTn id="19" dur="300" fill="hold"/>
                                        <p:tgtEl>
                                          <p:spTgt spid="165"/>
                                        </p:tgtEl>
                                        <p:attrNameLst>
                                          <p:attrName>ppt_x</p:attrName>
                                        </p:attrNameLst>
                                      </p:cBhvr>
                                      <p:tavLst>
                                        <p:tav tm="0">
                                          <p:val>
                                            <p:strVal val="#ppt_x"/>
                                          </p:val>
                                        </p:tav>
                                        <p:tav tm="100000">
                                          <p:val>
                                            <p:strVal val="#ppt_x"/>
                                          </p:val>
                                        </p:tav>
                                      </p:tavLst>
                                    </p:anim>
                                    <p:anim calcmode="lin" valueType="num">
                                      <p:cBhvr>
                                        <p:cTn id="20" dur="300" fill="hold"/>
                                        <p:tgtEl>
                                          <p:spTgt spid="16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73"/>
                                        </p:tgtEl>
                                        <p:attrNameLst>
                                          <p:attrName>style.visibility</p:attrName>
                                        </p:attrNameLst>
                                      </p:cBhvr>
                                      <p:to>
                                        <p:strVal val="visible"/>
                                      </p:to>
                                    </p:set>
                                    <p:animEffect transition="in" filter="fade">
                                      <p:cBhvr>
                                        <p:cTn id="25" dur="500"/>
                                        <p:tgtEl>
                                          <p:spTgt spid="173"/>
                                        </p:tgtEl>
                                      </p:cBhvr>
                                    </p:animEffect>
                                  </p:childTnLst>
                                </p:cTn>
                              </p:par>
                              <p:par>
                                <p:cTn id="26" presetID="47" presetClass="entr" presetSubtype="0" fill="hold" nodeType="withEffect">
                                  <p:stCondLst>
                                    <p:cond delay="250"/>
                                  </p:stCondLst>
                                  <p:childTnLst>
                                    <p:set>
                                      <p:cBhvr>
                                        <p:cTn id="27" dur="1" fill="hold">
                                          <p:stCondLst>
                                            <p:cond delay="0"/>
                                          </p:stCondLst>
                                        </p:cTn>
                                        <p:tgtEl>
                                          <p:spTgt spid="166"/>
                                        </p:tgtEl>
                                        <p:attrNameLst>
                                          <p:attrName>style.visibility</p:attrName>
                                        </p:attrNameLst>
                                      </p:cBhvr>
                                      <p:to>
                                        <p:strVal val="visible"/>
                                      </p:to>
                                    </p:set>
                                    <p:animEffect transition="in" filter="fade">
                                      <p:cBhvr>
                                        <p:cTn id="28" dur="300"/>
                                        <p:tgtEl>
                                          <p:spTgt spid="166"/>
                                        </p:tgtEl>
                                      </p:cBhvr>
                                    </p:animEffect>
                                    <p:anim calcmode="lin" valueType="num">
                                      <p:cBhvr>
                                        <p:cTn id="29" dur="300" fill="hold"/>
                                        <p:tgtEl>
                                          <p:spTgt spid="166"/>
                                        </p:tgtEl>
                                        <p:attrNameLst>
                                          <p:attrName>ppt_x</p:attrName>
                                        </p:attrNameLst>
                                      </p:cBhvr>
                                      <p:tavLst>
                                        <p:tav tm="0">
                                          <p:val>
                                            <p:strVal val="#ppt_x"/>
                                          </p:val>
                                        </p:tav>
                                        <p:tav tm="100000">
                                          <p:val>
                                            <p:strVal val="#ppt_x"/>
                                          </p:val>
                                        </p:tav>
                                      </p:tavLst>
                                    </p:anim>
                                    <p:anim calcmode="lin" valueType="num">
                                      <p:cBhvr>
                                        <p:cTn id="30" dur="300" fill="hold"/>
                                        <p:tgtEl>
                                          <p:spTgt spid="16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4"/>
                                        </p:tgtEl>
                                        <p:attrNameLst>
                                          <p:attrName>style.visibility</p:attrName>
                                        </p:attrNameLst>
                                      </p:cBhvr>
                                      <p:to>
                                        <p:strVal val="visible"/>
                                      </p:to>
                                    </p:set>
                                    <p:animEffect transition="in" filter="fade">
                                      <p:cBhvr>
                                        <p:cTn id="35" dur="500"/>
                                        <p:tgtEl>
                                          <p:spTgt spid="174"/>
                                        </p:tgtEl>
                                      </p:cBhvr>
                                    </p:animEffect>
                                  </p:childTnLst>
                                </p:cTn>
                              </p:par>
                              <p:par>
                                <p:cTn id="36" presetID="47" presetClass="entr" presetSubtype="0" fill="hold" nodeType="withEffect">
                                  <p:stCondLst>
                                    <p:cond delay="250"/>
                                  </p:stCondLst>
                                  <p:childTnLst>
                                    <p:set>
                                      <p:cBhvr>
                                        <p:cTn id="37" dur="1" fill="hold">
                                          <p:stCondLst>
                                            <p:cond delay="0"/>
                                          </p:stCondLst>
                                        </p:cTn>
                                        <p:tgtEl>
                                          <p:spTgt spid="167"/>
                                        </p:tgtEl>
                                        <p:attrNameLst>
                                          <p:attrName>style.visibility</p:attrName>
                                        </p:attrNameLst>
                                      </p:cBhvr>
                                      <p:to>
                                        <p:strVal val="visible"/>
                                      </p:to>
                                    </p:set>
                                    <p:animEffect transition="in" filter="fade">
                                      <p:cBhvr>
                                        <p:cTn id="38" dur="300"/>
                                        <p:tgtEl>
                                          <p:spTgt spid="167"/>
                                        </p:tgtEl>
                                      </p:cBhvr>
                                    </p:animEffect>
                                    <p:anim calcmode="lin" valueType="num">
                                      <p:cBhvr>
                                        <p:cTn id="39" dur="300" fill="hold"/>
                                        <p:tgtEl>
                                          <p:spTgt spid="167"/>
                                        </p:tgtEl>
                                        <p:attrNameLst>
                                          <p:attrName>ppt_x</p:attrName>
                                        </p:attrNameLst>
                                      </p:cBhvr>
                                      <p:tavLst>
                                        <p:tav tm="0">
                                          <p:val>
                                            <p:strVal val="#ppt_x"/>
                                          </p:val>
                                        </p:tav>
                                        <p:tav tm="100000">
                                          <p:val>
                                            <p:strVal val="#ppt_x"/>
                                          </p:val>
                                        </p:tav>
                                      </p:tavLst>
                                    </p:anim>
                                    <p:anim calcmode="lin" valueType="num">
                                      <p:cBhvr>
                                        <p:cTn id="40" dur="300" fill="hold"/>
                                        <p:tgtEl>
                                          <p:spTgt spid="167"/>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75"/>
                                        </p:tgtEl>
                                        <p:attrNameLst>
                                          <p:attrName>style.visibility</p:attrName>
                                        </p:attrNameLst>
                                      </p:cBhvr>
                                      <p:to>
                                        <p:strVal val="visible"/>
                                      </p:to>
                                    </p:set>
                                    <p:animEffect transition="in" filter="fade">
                                      <p:cBhvr>
                                        <p:cTn id="45" dur="500"/>
                                        <p:tgtEl>
                                          <p:spTgt spid="175"/>
                                        </p:tgtEl>
                                      </p:cBhvr>
                                    </p:animEffect>
                                  </p:childTnLst>
                                </p:cTn>
                              </p:par>
                              <p:par>
                                <p:cTn id="46" presetID="47" presetClass="entr" presetSubtype="0" fill="hold" nodeType="withEffect">
                                  <p:stCondLst>
                                    <p:cond delay="250"/>
                                  </p:stCondLst>
                                  <p:childTnLst>
                                    <p:set>
                                      <p:cBhvr>
                                        <p:cTn id="47" dur="1" fill="hold">
                                          <p:stCondLst>
                                            <p:cond delay="0"/>
                                          </p:stCondLst>
                                        </p:cTn>
                                        <p:tgtEl>
                                          <p:spTgt spid="168"/>
                                        </p:tgtEl>
                                        <p:attrNameLst>
                                          <p:attrName>style.visibility</p:attrName>
                                        </p:attrNameLst>
                                      </p:cBhvr>
                                      <p:to>
                                        <p:strVal val="visible"/>
                                      </p:to>
                                    </p:set>
                                    <p:animEffect transition="in" filter="fade">
                                      <p:cBhvr>
                                        <p:cTn id="48" dur="300"/>
                                        <p:tgtEl>
                                          <p:spTgt spid="168"/>
                                        </p:tgtEl>
                                      </p:cBhvr>
                                    </p:animEffect>
                                    <p:anim calcmode="lin" valueType="num">
                                      <p:cBhvr>
                                        <p:cTn id="49" dur="300" fill="hold"/>
                                        <p:tgtEl>
                                          <p:spTgt spid="168"/>
                                        </p:tgtEl>
                                        <p:attrNameLst>
                                          <p:attrName>ppt_x</p:attrName>
                                        </p:attrNameLst>
                                      </p:cBhvr>
                                      <p:tavLst>
                                        <p:tav tm="0">
                                          <p:val>
                                            <p:strVal val="#ppt_x"/>
                                          </p:val>
                                        </p:tav>
                                        <p:tav tm="100000">
                                          <p:val>
                                            <p:strVal val="#ppt_x"/>
                                          </p:val>
                                        </p:tav>
                                      </p:tavLst>
                                    </p:anim>
                                    <p:anim calcmode="lin" valueType="num">
                                      <p:cBhvr>
                                        <p:cTn id="50" dur="300" fill="hold"/>
                                        <p:tgtEl>
                                          <p:spTgt spid="1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7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 y="487"/>
            <a:ext cx="12192000" cy="1411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mj-lt"/>
            </a:endParaRPr>
          </a:p>
        </p:txBody>
      </p:sp>
      <p:grpSp>
        <p:nvGrpSpPr>
          <p:cNvPr id="7" name="Group 6"/>
          <p:cNvGrpSpPr/>
          <p:nvPr/>
        </p:nvGrpSpPr>
        <p:grpSpPr>
          <a:xfrm>
            <a:off x="602757" y="367666"/>
            <a:ext cx="3177479" cy="754315"/>
            <a:chOff x="614843" y="374541"/>
            <a:chExt cx="3241194" cy="769441"/>
          </a:xfrm>
        </p:grpSpPr>
        <p:sp>
          <p:nvSpPr>
            <p:cNvPr id="59" name="Rectangle 58"/>
            <p:cNvSpPr/>
            <p:nvPr/>
          </p:nvSpPr>
          <p:spPr>
            <a:xfrm>
              <a:off x="1352882" y="374541"/>
              <a:ext cx="2503155" cy="769441"/>
            </a:xfrm>
            <a:prstGeom prst="rect">
              <a:avLst/>
            </a:prstGeom>
          </p:spPr>
          <p:txBody>
            <a:bodyPr wrap="square" anchor="ctr">
              <a:spAutoFit/>
            </a:bodyPr>
            <a:lstStyle/>
            <a:p>
              <a:pPr marL="179243" defTabSz="913386" fontAlgn="base">
                <a:spcBef>
                  <a:spcPts val="1175"/>
                </a:spcBef>
                <a:spcAft>
                  <a:spcPts val="1175"/>
                </a:spcAft>
                <a:defRPr/>
              </a:pPr>
              <a:r>
                <a:rPr lang="en-US" sz="4313" kern="0" dirty="0">
                  <a:solidFill>
                    <a:srgbClr val="FFFFFF"/>
                  </a:solidFill>
                  <a:latin typeface="+mj-lt"/>
                  <a:cs typeface="Segoe UI Semibold" panose="020B0702040204020203" pitchFamily="34" charset="0"/>
                </a:rPr>
                <a:t>Vision</a:t>
              </a:r>
            </a:p>
          </p:txBody>
        </p:sp>
        <p:sp>
          <p:nvSpPr>
            <p:cNvPr id="61" name="Freeform 22"/>
            <p:cNvSpPr>
              <a:spLocks noChangeAspect="1"/>
            </p:cNvSpPr>
            <p:nvPr/>
          </p:nvSpPr>
          <p:spPr bwMode="auto">
            <a:xfrm>
              <a:off x="614843" y="536091"/>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mj-lt"/>
              </a:endParaRPr>
            </a:p>
          </p:txBody>
        </p:sp>
      </p:grpSp>
      <p:grpSp>
        <p:nvGrpSpPr>
          <p:cNvPr id="5" name="Group 4"/>
          <p:cNvGrpSpPr/>
          <p:nvPr/>
        </p:nvGrpSpPr>
        <p:grpSpPr>
          <a:xfrm>
            <a:off x="418644" y="221908"/>
            <a:ext cx="3353886" cy="1045828"/>
            <a:chOff x="427038" y="225861"/>
            <a:chExt cx="3421138" cy="1066799"/>
          </a:xfrm>
        </p:grpSpPr>
        <p:sp>
          <p:nvSpPr>
            <p:cNvPr id="55" name="Rectangle 54"/>
            <p:cNvSpPr/>
            <p:nvPr/>
          </p:nvSpPr>
          <p:spPr>
            <a:xfrm>
              <a:off x="1345021" y="364664"/>
              <a:ext cx="2503155" cy="769441"/>
            </a:xfrm>
            <a:prstGeom prst="rect">
              <a:avLst/>
            </a:prstGeom>
            <a:solidFill>
              <a:srgbClr val="0078D7"/>
            </a:solidFill>
          </p:spPr>
          <p:txBody>
            <a:bodyPr wrap="square" anchor="ctr">
              <a:spAutoFit/>
            </a:bodyPr>
            <a:lstStyle/>
            <a:p>
              <a:pPr marL="179243" defTabSz="913386" fontAlgn="base">
                <a:spcBef>
                  <a:spcPts val="1175"/>
                </a:spcBef>
                <a:spcAft>
                  <a:spcPts val="1175"/>
                </a:spcAft>
                <a:defRPr/>
              </a:pPr>
              <a:r>
                <a:rPr lang="en-US" sz="4313" kern="0" dirty="0">
                  <a:solidFill>
                    <a:srgbClr val="FFFFFF"/>
                  </a:solidFill>
                  <a:latin typeface="+mj-lt"/>
                  <a:cs typeface="Segoe UI Semibold" panose="020B0702040204020203" pitchFamily="34" charset="0"/>
                </a:rPr>
                <a:t>Speech</a:t>
              </a:r>
            </a:p>
          </p:txBody>
        </p:sp>
        <p:sp>
          <p:nvSpPr>
            <p:cNvPr id="2" name="Rectangle 1"/>
            <p:cNvSpPr/>
            <p:nvPr/>
          </p:nvSpPr>
          <p:spPr>
            <a:xfrm>
              <a:off x="427038" y="225861"/>
              <a:ext cx="1066799" cy="10667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mj-lt"/>
              </a:endParaRPr>
            </a:p>
          </p:txBody>
        </p:sp>
      </p:grpSp>
      <p:sp>
        <p:nvSpPr>
          <p:cNvPr id="60" name="Freeform 18"/>
          <p:cNvSpPr>
            <a:spLocks noChangeAspect="1"/>
          </p:cNvSpPr>
          <p:nvPr/>
        </p:nvSpPr>
        <p:spPr bwMode="auto">
          <a:xfrm>
            <a:off x="576726" y="474056"/>
            <a:ext cx="729664" cy="639180"/>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mj-lt"/>
            </a:endParaRPr>
          </a:p>
        </p:txBody>
      </p:sp>
      <p:grpSp>
        <p:nvGrpSpPr>
          <p:cNvPr id="104" name="Group 103"/>
          <p:cNvGrpSpPr/>
          <p:nvPr/>
        </p:nvGrpSpPr>
        <p:grpSpPr>
          <a:xfrm>
            <a:off x="1561587" y="2652048"/>
            <a:ext cx="1568743" cy="1568743"/>
            <a:chOff x="1167239" y="2704730"/>
            <a:chExt cx="1600200" cy="1600200"/>
          </a:xfrm>
        </p:grpSpPr>
        <p:sp>
          <p:nvSpPr>
            <p:cNvPr id="33" name="Rectangle 32"/>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mj-lt"/>
              </a:endParaRPr>
            </a:p>
          </p:txBody>
        </p:sp>
        <p:grpSp>
          <p:nvGrpSpPr>
            <p:cNvPr id="17" name="Group 16"/>
            <p:cNvGrpSpPr/>
            <p:nvPr/>
          </p:nvGrpSpPr>
          <p:grpSpPr>
            <a:xfrm>
              <a:off x="1395527" y="3071481"/>
              <a:ext cx="1143624" cy="866698"/>
              <a:chOff x="1395527" y="3071481"/>
              <a:chExt cx="1143624" cy="866698"/>
            </a:xfrm>
          </p:grpSpPr>
          <p:grpSp>
            <p:nvGrpSpPr>
              <p:cNvPr id="8" name="Group 7"/>
              <p:cNvGrpSpPr/>
              <p:nvPr/>
            </p:nvGrpSpPr>
            <p:grpSpPr>
              <a:xfrm>
                <a:off x="1395527" y="3071481"/>
                <a:ext cx="1143624" cy="866698"/>
                <a:chOff x="1395525" y="3097901"/>
                <a:chExt cx="1143624" cy="866698"/>
              </a:xfrm>
            </p:grpSpPr>
            <p:sp>
              <p:nvSpPr>
                <p:cNvPr id="74"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mj-lt"/>
                  </a:endParaRPr>
                </a:p>
              </p:txBody>
            </p:sp>
            <p:sp>
              <p:nvSpPr>
                <p:cNvPr id="75"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mj-lt"/>
                  </a:endParaRPr>
                </a:p>
              </p:txBody>
            </p:sp>
          </p:grpSp>
          <p:grpSp>
            <p:nvGrpSpPr>
              <p:cNvPr id="13" name="Group 12"/>
              <p:cNvGrpSpPr/>
              <p:nvPr/>
            </p:nvGrpSpPr>
            <p:grpSpPr>
              <a:xfrm>
                <a:off x="1720833" y="3394139"/>
                <a:ext cx="493012" cy="103123"/>
                <a:chOff x="1686625" y="3385251"/>
                <a:chExt cx="535508" cy="112012"/>
              </a:xfrm>
            </p:grpSpPr>
            <p:sp>
              <p:nvSpPr>
                <p:cNvPr id="12" name="Oval 11"/>
                <p:cNvSpPr/>
                <p:nvPr/>
              </p:nvSpPr>
              <p:spPr>
                <a:xfrm>
                  <a:off x="1686625"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mj-lt"/>
                  </a:endParaRPr>
                </a:p>
              </p:txBody>
            </p:sp>
            <p:sp>
              <p:nvSpPr>
                <p:cNvPr id="83" name="Oval 82"/>
                <p:cNvSpPr/>
                <p:nvPr/>
              </p:nvSpPr>
              <p:spPr>
                <a:xfrm>
                  <a:off x="1898373"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mj-lt"/>
                  </a:endParaRPr>
                </a:p>
              </p:txBody>
            </p:sp>
            <p:sp>
              <p:nvSpPr>
                <p:cNvPr id="84" name="Oval 83"/>
                <p:cNvSpPr/>
                <p:nvPr/>
              </p:nvSpPr>
              <p:spPr>
                <a:xfrm>
                  <a:off x="2110121"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mj-lt"/>
                  </a:endParaRPr>
                </a:p>
              </p:txBody>
            </p:sp>
          </p:grpSp>
        </p:grpSp>
      </p:grpSp>
      <p:grpSp>
        <p:nvGrpSpPr>
          <p:cNvPr id="105" name="Group 104"/>
          <p:cNvGrpSpPr/>
          <p:nvPr/>
        </p:nvGrpSpPr>
        <p:grpSpPr>
          <a:xfrm>
            <a:off x="5311630" y="2652048"/>
            <a:ext cx="1568743" cy="1568743"/>
            <a:chOff x="5412867" y="2704730"/>
            <a:chExt cx="1600200" cy="1600200"/>
          </a:xfrm>
        </p:grpSpPr>
        <p:sp>
          <p:nvSpPr>
            <p:cNvPr id="49" name="Rectangle 48"/>
            <p:cNvSpPr/>
            <p:nvPr/>
          </p:nvSpPr>
          <p:spPr>
            <a:xfrm>
              <a:off x="5412867"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dirty="0">
                <a:solidFill>
                  <a:sysClr val="windowText" lastClr="000000"/>
                </a:solidFill>
                <a:latin typeface="+mj-lt"/>
              </a:endParaRPr>
            </a:p>
          </p:txBody>
        </p:sp>
        <p:grpSp>
          <p:nvGrpSpPr>
            <p:cNvPr id="21" name="Group 20"/>
            <p:cNvGrpSpPr/>
            <p:nvPr/>
          </p:nvGrpSpPr>
          <p:grpSpPr>
            <a:xfrm>
              <a:off x="5641155" y="3071481"/>
              <a:ext cx="1143624" cy="866698"/>
              <a:chOff x="5641155" y="3071481"/>
              <a:chExt cx="1143624" cy="866698"/>
            </a:xfrm>
          </p:grpSpPr>
          <p:grpSp>
            <p:nvGrpSpPr>
              <p:cNvPr id="76" name="Group 75"/>
              <p:cNvGrpSpPr/>
              <p:nvPr/>
            </p:nvGrpSpPr>
            <p:grpSpPr>
              <a:xfrm>
                <a:off x="5641155" y="3071481"/>
                <a:ext cx="1143624" cy="866698"/>
                <a:chOff x="1395525" y="3097901"/>
                <a:chExt cx="1143624" cy="866698"/>
              </a:xfrm>
            </p:grpSpPr>
            <p:sp>
              <p:nvSpPr>
                <p:cNvPr id="77"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mj-lt"/>
                  </a:endParaRPr>
                </a:p>
              </p:txBody>
            </p:sp>
            <p:sp>
              <p:nvSpPr>
                <p:cNvPr id="78"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mj-lt"/>
                  </a:endParaRPr>
                </a:p>
              </p:txBody>
            </p:sp>
          </p:grpSp>
          <p:grpSp>
            <p:nvGrpSpPr>
              <p:cNvPr id="88" name="Group 87"/>
              <p:cNvGrpSpPr/>
              <p:nvPr/>
            </p:nvGrpSpPr>
            <p:grpSpPr>
              <a:xfrm>
                <a:off x="5889309" y="3335767"/>
                <a:ext cx="631930" cy="184974"/>
                <a:chOff x="5981991" y="2678634"/>
                <a:chExt cx="631930" cy="184974"/>
              </a:xfrm>
              <a:solidFill>
                <a:schemeClr val="bg1"/>
              </a:solidFill>
            </p:grpSpPr>
            <p:grpSp>
              <p:nvGrpSpPr>
                <p:cNvPr id="89" name="Group 88"/>
                <p:cNvGrpSpPr/>
                <p:nvPr/>
              </p:nvGrpSpPr>
              <p:grpSpPr>
                <a:xfrm>
                  <a:off x="5981991" y="2678634"/>
                  <a:ext cx="257244" cy="184974"/>
                  <a:chOff x="5981991" y="2678634"/>
                  <a:chExt cx="257244" cy="184974"/>
                </a:xfrm>
                <a:grpFill/>
              </p:grpSpPr>
              <p:sp>
                <p:nvSpPr>
                  <p:cNvPr id="93" name="Freeform 92"/>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mj-lt"/>
                    </a:endParaRPr>
                  </a:p>
                </p:txBody>
              </p:sp>
              <p:sp>
                <p:nvSpPr>
                  <p:cNvPr id="94" name="Freeform 93"/>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mj-lt"/>
                    </a:endParaRPr>
                  </a:p>
                </p:txBody>
              </p:sp>
            </p:grpSp>
            <p:grpSp>
              <p:nvGrpSpPr>
                <p:cNvPr id="90" name="Group 89"/>
                <p:cNvGrpSpPr/>
                <p:nvPr/>
              </p:nvGrpSpPr>
              <p:grpSpPr>
                <a:xfrm rot="10800000">
                  <a:off x="6356677" y="2678634"/>
                  <a:ext cx="257244" cy="184974"/>
                  <a:chOff x="5981991" y="2678634"/>
                  <a:chExt cx="257244" cy="184974"/>
                </a:xfrm>
                <a:grpFill/>
              </p:grpSpPr>
              <p:sp>
                <p:nvSpPr>
                  <p:cNvPr id="91" name="Freeform 90"/>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mj-lt"/>
                    </a:endParaRPr>
                  </a:p>
                </p:txBody>
              </p:sp>
              <p:sp>
                <p:nvSpPr>
                  <p:cNvPr id="92" name="Freeform 91"/>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mj-lt"/>
                    </a:endParaRPr>
                  </a:p>
                </p:txBody>
              </p:sp>
            </p:grpSp>
          </p:grpSp>
        </p:grpSp>
      </p:grpSp>
      <p:grpSp>
        <p:nvGrpSpPr>
          <p:cNvPr id="106" name="Group 105"/>
          <p:cNvGrpSpPr/>
          <p:nvPr/>
        </p:nvGrpSpPr>
        <p:grpSpPr>
          <a:xfrm>
            <a:off x="9061674" y="2652048"/>
            <a:ext cx="1568743" cy="1568743"/>
            <a:chOff x="9658494" y="2704730"/>
            <a:chExt cx="1600200" cy="1600200"/>
          </a:xfrm>
        </p:grpSpPr>
        <p:sp>
          <p:nvSpPr>
            <p:cNvPr id="62" name="Rectangle 61"/>
            <p:cNvSpPr/>
            <p:nvPr/>
          </p:nvSpPr>
          <p:spPr>
            <a:xfrm>
              <a:off x="9658494"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mj-lt"/>
              </a:endParaRPr>
            </a:p>
          </p:txBody>
        </p:sp>
        <p:grpSp>
          <p:nvGrpSpPr>
            <p:cNvPr id="85" name="Group 84"/>
            <p:cNvGrpSpPr/>
            <p:nvPr/>
          </p:nvGrpSpPr>
          <p:grpSpPr>
            <a:xfrm>
              <a:off x="9886782" y="3071481"/>
              <a:ext cx="1143624" cy="866698"/>
              <a:chOff x="9886782" y="3071481"/>
              <a:chExt cx="1143624" cy="866698"/>
            </a:xfrm>
          </p:grpSpPr>
          <p:grpSp>
            <p:nvGrpSpPr>
              <p:cNvPr id="79" name="Group 78"/>
              <p:cNvGrpSpPr/>
              <p:nvPr/>
            </p:nvGrpSpPr>
            <p:grpSpPr>
              <a:xfrm>
                <a:off x="9886782" y="3071481"/>
                <a:ext cx="1143624" cy="866698"/>
                <a:chOff x="1395525" y="3097901"/>
                <a:chExt cx="1143624" cy="866698"/>
              </a:xfrm>
            </p:grpSpPr>
            <p:sp>
              <p:nvSpPr>
                <p:cNvPr id="80"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mj-lt"/>
                  </a:endParaRPr>
                </a:p>
              </p:txBody>
            </p:sp>
            <p:sp>
              <p:nvSpPr>
                <p:cNvPr id="81"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mj-lt"/>
                  </a:endParaRPr>
                </a:p>
              </p:txBody>
            </p:sp>
          </p:grpSp>
          <p:grpSp>
            <p:nvGrpSpPr>
              <p:cNvPr id="97" name="Group 96"/>
              <p:cNvGrpSpPr/>
              <p:nvPr/>
            </p:nvGrpSpPr>
            <p:grpSpPr>
              <a:xfrm>
                <a:off x="10247205" y="3305007"/>
                <a:ext cx="422778" cy="268455"/>
                <a:chOff x="9799637" y="2592327"/>
                <a:chExt cx="465113" cy="295337"/>
              </a:xfrm>
              <a:solidFill>
                <a:schemeClr val="bg1"/>
              </a:solidFill>
            </p:grpSpPr>
            <p:sp>
              <p:nvSpPr>
                <p:cNvPr id="101" name="Freeform 100"/>
                <p:cNvSpPr/>
                <p:nvPr/>
              </p:nvSpPr>
              <p:spPr bwMode="auto">
                <a:xfrm rot="16200000">
                  <a:off x="9725512" y="2666453"/>
                  <a:ext cx="295336" cy="147085"/>
                </a:xfrm>
                <a:custGeom>
                  <a:avLst/>
                  <a:gdLst>
                    <a:gd name="connsiteX0" fmla="*/ 295336 w 295336"/>
                    <a:gd name="connsiteY0" fmla="*/ 50682 h 147085"/>
                    <a:gd name="connsiteX1" fmla="*/ 295336 w 295336"/>
                    <a:gd name="connsiteY1" fmla="*/ 96401 h 147085"/>
                    <a:gd name="connsiteX2" fmla="*/ 200777 w 295336"/>
                    <a:gd name="connsiteY2" fmla="*/ 96401 h 147085"/>
                    <a:gd name="connsiteX3" fmla="*/ 200777 w 295336"/>
                    <a:gd name="connsiteY3" fmla="*/ 147085 h 147085"/>
                    <a:gd name="connsiteX4" fmla="*/ 155058 w 295336"/>
                    <a:gd name="connsiteY4" fmla="*/ 147085 h 147085"/>
                    <a:gd name="connsiteX5" fmla="*/ 155058 w 295336"/>
                    <a:gd name="connsiteY5" fmla="*/ 96401 h 147085"/>
                    <a:gd name="connsiteX6" fmla="*/ 0 w 295336"/>
                    <a:gd name="connsiteY6" fmla="*/ 96401 h 147085"/>
                    <a:gd name="connsiteX7" fmla="*/ 0 w 295336"/>
                    <a:gd name="connsiteY7" fmla="*/ 50682 h 147085"/>
                    <a:gd name="connsiteX8" fmla="*/ 155058 w 295336"/>
                    <a:gd name="connsiteY8" fmla="*/ 50682 h 147085"/>
                    <a:gd name="connsiteX9" fmla="*/ 155058 w 295336"/>
                    <a:gd name="connsiteY9" fmla="*/ 0 h 147085"/>
                    <a:gd name="connsiteX10" fmla="*/ 200777 w 295336"/>
                    <a:gd name="connsiteY10" fmla="*/ 0 h 147085"/>
                    <a:gd name="connsiteX11" fmla="*/ 200777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200777" y="96401"/>
                      </a:lnTo>
                      <a:lnTo>
                        <a:pt x="200777" y="147085"/>
                      </a:lnTo>
                      <a:lnTo>
                        <a:pt x="155058" y="147085"/>
                      </a:lnTo>
                      <a:lnTo>
                        <a:pt x="155058" y="96401"/>
                      </a:lnTo>
                      <a:lnTo>
                        <a:pt x="0" y="96401"/>
                      </a:lnTo>
                      <a:lnTo>
                        <a:pt x="0" y="50682"/>
                      </a:lnTo>
                      <a:lnTo>
                        <a:pt x="155058" y="50682"/>
                      </a:lnTo>
                      <a:lnTo>
                        <a:pt x="155058" y="0"/>
                      </a:lnTo>
                      <a:lnTo>
                        <a:pt x="200777" y="0"/>
                      </a:lnTo>
                      <a:lnTo>
                        <a:pt x="200777" y="506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mj-lt"/>
                  </a:endParaRPr>
                </a:p>
              </p:txBody>
            </p:sp>
            <p:sp>
              <p:nvSpPr>
                <p:cNvPr id="102" name="Freeform 101"/>
                <p:cNvSpPr/>
                <p:nvPr/>
              </p:nvSpPr>
              <p:spPr bwMode="auto">
                <a:xfrm rot="16200000">
                  <a:off x="9884527" y="2666453"/>
                  <a:ext cx="295336" cy="147085"/>
                </a:xfrm>
                <a:custGeom>
                  <a:avLst/>
                  <a:gdLst>
                    <a:gd name="connsiteX0" fmla="*/ 295336 w 295336"/>
                    <a:gd name="connsiteY0" fmla="*/ 50682 h 147085"/>
                    <a:gd name="connsiteX1" fmla="*/ 295336 w 295336"/>
                    <a:gd name="connsiteY1" fmla="*/ 96401 h 147085"/>
                    <a:gd name="connsiteX2" fmla="*/ 118391 w 295336"/>
                    <a:gd name="connsiteY2" fmla="*/ 96401 h 147085"/>
                    <a:gd name="connsiteX3" fmla="*/ 118391 w 295336"/>
                    <a:gd name="connsiteY3" fmla="*/ 147085 h 147085"/>
                    <a:gd name="connsiteX4" fmla="*/ 72672 w 295336"/>
                    <a:gd name="connsiteY4" fmla="*/ 147085 h 147085"/>
                    <a:gd name="connsiteX5" fmla="*/ 72672 w 295336"/>
                    <a:gd name="connsiteY5" fmla="*/ 96401 h 147085"/>
                    <a:gd name="connsiteX6" fmla="*/ 0 w 295336"/>
                    <a:gd name="connsiteY6" fmla="*/ 96401 h 147085"/>
                    <a:gd name="connsiteX7" fmla="*/ 0 w 295336"/>
                    <a:gd name="connsiteY7" fmla="*/ 50682 h 147085"/>
                    <a:gd name="connsiteX8" fmla="*/ 72672 w 295336"/>
                    <a:gd name="connsiteY8" fmla="*/ 50682 h 147085"/>
                    <a:gd name="connsiteX9" fmla="*/ 72672 w 295336"/>
                    <a:gd name="connsiteY9" fmla="*/ 0 h 147085"/>
                    <a:gd name="connsiteX10" fmla="*/ 118391 w 295336"/>
                    <a:gd name="connsiteY10" fmla="*/ 0 h 147085"/>
                    <a:gd name="connsiteX11" fmla="*/ 118391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118391" y="96401"/>
                      </a:lnTo>
                      <a:lnTo>
                        <a:pt x="118391" y="147085"/>
                      </a:lnTo>
                      <a:lnTo>
                        <a:pt x="72672" y="147085"/>
                      </a:lnTo>
                      <a:lnTo>
                        <a:pt x="72672" y="96401"/>
                      </a:lnTo>
                      <a:lnTo>
                        <a:pt x="0" y="96401"/>
                      </a:lnTo>
                      <a:lnTo>
                        <a:pt x="0" y="50682"/>
                      </a:lnTo>
                      <a:lnTo>
                        <a:pt x="72672" y="50682"/>
                      </a:lnTo>
                      <a:lnTo>
                        <a:pt x="72672" y="0"/>
                      </a:lnTo>
                      <a:lnTo>
                        <a:pt x="118391" y="0"/>
                      </a:lnTo>
                      <a:lnTo>
                        <a:pt x="118391" y="506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mj-lt"/>
                  </a:endParaRPr>
                </a:p>
              </p:txBody>
            </p:sp>
            <p:sp>
              <p:nvSpPr>
                <p:cNvPr id="103" name="Freeform 102"/>
                <p:cNvSpPr/>
                <p:nvPr/>
              </p:nvSpPr>
              <p:spPr bwMode="auto">
                <a:xfrm>
                  <a:off x="10117666" y="2592327"/>
                  <a:ext cx="147084" cy="295335"/>
                </a:xfrm>
                <a:custGeom>
                  <a:avLst/>
                  <a:gdLst>
                    <a:gd name="connsiteX0" fmla="*/ 50681 w 147084"/>
                    <a:gd name="connsiteY0" fmla="*/ 0 h 295335"/>
                    <a:gd name="connsiteX1" fmla="*/ 96400 w 147084"/>
                    <a:gd name="connsiteY1" fmla="*/ 0 h 295335"/>
                    <a:gd name="connsiteX2" fmla="*/ 96400 w 147084"/>
                    <a:gd name="connsiteY2" fmla="*/ 40363 h 295335"/>
                    <a:gd name="connsiteX3" fmla="*/ 147084 w 147084"/>
                    <a:gd name="connsiteY3" fmla="*/ 40363 h 295335"/>
                    <a:gd name="connsiteX4" fmla="*/ 147084 w 147084"/>
                    <a:gd name="connsiteY4" fmla="*/ 86082 h 295335"/>
                    <a:gd name="connsiteX5" fmla="*/ 96400 w 147084"/>
                    <a:gd name="connsiteY5" fmla="*/ 86082 h 295335"/>
                    <a:gd name="connsiteX6" fmla="*/ 96400 w 147084"/>
                    <a:gd name="connsiteY6" fmla="*/ 295335 h 295335"/>
                    <a:gd name="connsiteX7" fmla="*/ 50681 w 147084"/>
                    <a:gd name="connsiteY7" fmla="*/ 295335 h 295335"/>
                    <a:gd name="connsiteX8" fmla="*/ 50681 w 147084"/>
                    <a:gd name="connsiteY8" fmla="*/ 86082 h 295335"/>
                    <a:gd name="connsiteX9" fmla="*/ 0 w 147084"/>
                    <a:gd name="connsiteY9" fmla="*/ 86082 h 295335"/>
                    <a:gd name="connsiteX10" fmla="*/ 0 w 147084"/>
                    <a:gd name="connsiteY10" fmla="*/ 40363 h 295335"/>
                    <a:gd name="connsiteX11" fmla="*/ 50681 w 147084"/>
                    <a:gd name="connsiteY11" fmla="*/ 40363 h 29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084" h="295335">
                      <a:moveTo>
                        <a:pt x="50681" y="0"/>
                      </a:moveTo>
                      <a:lnTo>
                        <a:pt x="96400" y="0"/>
                      </a:lnTo>
                      <a:lnTo>
                        <a:pt x="96400" y="40363"/>
                      </a:lnTo>
                      <a:lnTo>
                        <a:pt x="147084" y="40363"/>
                      </a:lnTo>
                      <a:lnTo>
                        <a:pt x="147084" y="86082"/>
                      </a:lnTo>
                      <a:lnTo>
                        <a:pt x="96400" y="86082"/>
                      </a:lnTo>
                      <a:lnTo>
                        <a:pt x="96400" y="295335"/>
                      </a:lnTo>
                      <a:lnTo>
                        <a:pt x="50681" y="295335"/>
                      </a:lnTo>
                      <a:lnTo>
                        <a:pt x="50681" y="86082"/>
                      </a:lnTo>
                      <a:lnTo>
                        <a:pt x="0" y="86082"/>
                      </a:lnTo>
                      <a:lnTo>
                        <a:pt x="0" y="40363"/>
                      </a:lnTo>
                      <a:lnTo>
                        <a:pt x="50681" y="40363"/>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mj-lt"/>
                  </a:endParaRPr>
                </a:p>
              </p:txBody>
            </p:sp>
          </p:grpSp>
        </p:grpSp>
      </p:grpSp>
      <p:grpSp>
        <p:nvGrpSpPr>
          <p:cNvPr id="23" name="Group 22"/>
          <p:cNvGrpSpPr/>
          <p:nvPr/>
        </p:nvGrpSpPr>
        <p:grpSpPr>
          <a:xfrm>
            <a:off x="911677" y="4378826"/>
            <a:ext cx="2868559" cy="1412625"/>
            <a:chOff x="504297" y="3658467"/>
            <a:chExt cx="2926080" cy="1440951"/>
          </a:xfrm>
        </p:grpSpPr>
        <p:sp>
          <p:nvSpPr>
            <p:cNvPr id="24" name="TextBox 23"/>
            <p:cNvSpPr txBox="1"/>
            <p:nvPr/>
          </p:nvSpPr>
          <p:spPr>
            <a:xfrm>
              <a:off x="504297" y="3658467"/>
              <a:ext cx="2926080" cy="572464"/>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rgbClr val="737373"/>
                  </a:solidFill>
                  <a:latin typeface="+mj-lt"/>
                  <a:cs typeface="Segoe UI Semibold" panose="020B0702040204020203" pitchFamily="34" charset="0"/>
                </a:rPr>
                <a:t>Bing Speech API</a:t>
              </a:r>
            </a:p>
          </p:txBody>
        </p:sp>
        <p:sp>
          <p:nvSpPr>
            <p:cNvPr id="25" name="Rectangle 24"/>
            <p:cNvSpPr/>
            <p:nvPr/>
          </p:nvSpPr>
          <p:spPr>
            <a:xfrm>
              <a:off x="637301" y="4300738"/>
              <a:ext cx="2660073" cy="798680"/>
            </a:xfrm>
            <a:prstGeom prst="rect">
              <a:avLst/>
            </a:prstGeom>
          </p:spPr>
          <p:txBody>
            <a:bodyPr wrap="square">
              <a:spAutoFit/>
            </a:bodyPr>
            <a:lstStyle/>
            <a:p>
              <a:pPr algn="ctr" defTabSz="896386">
                <a:lnSpc>
                  <a:spcPct val="90000"/>
                </a:lnSpc>
                <a:spcAft>
                  <a:spcPts val="588"/>
                </a:spcAft>
                <a:defRPr/>
              </a:pPr>
              <a:r>
                <a:rPr lang="en-US" sz="1667" kern="0" dirty="0">
                  <a:solidFill>
                    <a:srgbClr val="505050"/>
                  </a:solidFill>
                  <a:latin typeface="+mj-lt"/>
                </a:rPr>
                <a:t>Convert speech to text and back again, and understand its intent</a:t>
              </a:r>
            </a:p>
          </p:txBody>
        </p:sp>
      </p:grpSp>
      <p:grpSp>
        <p:nvGrpSpPr>
          <p:cNvPr id="26" name="Group 25"/>
          <p:cNvGrpSpPr/>
          <p:nvPr/>
        </p:nvGrpSpPr>
        <p:grpSpPr>
          <a:xfrm>
            <a:off x="4513124" y="4378826"/>
            <a:ext cx="3155415" cy="1181804"/>
            <a:chOff x="3147784" y="3658467"/>
            <a:chExt cx="3218688" cy="1205502"/>
          </a:xfrm>
        </p:grpSpPr>
        <p:sp>
          <p:nvSpPr>
            <p:cNvPr id="27" name="TextBox 26"/>
            <p:cNvSpPr txBox="1"/>
            <p:nvPr/>
          </p:nvSpPr>
          <p:spPr>
            <a:xfrm>
              <a:off x="3147784" y="3658467"/>
              <a:ext cx="3218688" cy="572464"/>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rgbClr val="737373"/>
                  </a:solidFill>
                  <a:latin typeface="+mj-lt"/>
                  <a:cs typeface="Segoe UI Semibold" panose="020B0702040204020203" pitchFamily="34" charset="0"/>
                </a:rPr>
                <a:t>Speaker Recognition API</a:t>
              </a:r>
            </a:p>
          </p:txBody>
        </p:sp>
        <p:sp>
          <p:nvSpPr>
            <p:cNvPr id="28" name="Rectangle 27"/>
            <p:cNvSpPr/>
            <p:nvPr/>
          </p:nvSpPr>
          <p:spPr>
            <a:xfrm>
              <a:off x="3427092" y="4300738"/>
              <a:ext cx="2660073" cy="563231"/>
            </a:xfrm>
            <a:prstGeom prst="rect">
              <a:avLst/>
            </a:prstGeom>
          </p:spPr>
          <p:txBody>
            <a:bodyPr wrap="square">
              <a:spAutoFit/>
            </a:bodyPr>
            <a:lstStyle/>
            <a:p>
              <a:pPr algn="ctr" defTabSz="896386">
                <a:lnSpc>
                  <a:spcPct val="90000"/>
                </a:lnSpc>
                <a:spcAft>
                  <a:spcPts val="588"/>
                </a:spcAft>
                <a:defRPr/>
              </a:pPr>
              <a:r>
                <a:rPr lang="en-US" sz="1667" kern="0" dirty="0">
                  <a:solidFill>
                    <a:srgbClr val="505050"/>
                  </a:solidFill>
                  <a:latin typeface="+mj-lt"/>
                </a:rPr>
                <a:t>Give your app the ability to know who's talking</a:t>
              </a:r>
            </a:p>
          </p:txBody>
        </p:sp>
      </p:grpSp>
      <p:grpSp>
        <p:nvGrpSpPr>
          <p:cNvPr id="29" name="Group 28"/>
          <p:cNvGrpSpPr/>
          <p:nvPr/>
        </p:nvGrpSpPr>
        <p:grpSpPr>
          <a:xfrm>
            <a:off x="8411764" y="4243050"/>
            <a:ext cx="2868559" cy="1548401"/>
            <a:chOff x="6083879" y="3519968"/>
            <a:chExt cx="2926080" cy="1579450"/>
          </a:xfrm>
        </p:grpSpPr>
        <p:sp>
          <p:nvSpPr>
            <p:cNvPr id="30" name="TextBox 29"/>
            <p:cNvSpPr txBox="1"/>
            <p:nvPr/>
          </p:nvSpPr>
          <p:spPr>
            <a:xfrm>
              <a:off x="6083879" y="3519968"/>
              <a:ext cx="2926080"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rgbClr val="737373"/>
                  </a:solidFill>
                  <a:latin typeface="+mj-lt"/>
                  <a:cs typeface="Segoe UI Semibold" panose="020B0702040204020203" pitchFamily="34" charset="0"/>
                </a:rPr>
                <a:t>Custom Recognition Intelligent Service</a:t>
              </a:r>
            </a:p>
          </p:txBody>
        </p:sp>
        <p:sp>
          <p:nvSpPr>
            <p:cNvPr id="31" name="Rectangle 30"/>
            <p:cNvSpPr/>
            <p:nvPr/>
          </p:nvSpPr>
          <p:spPr>
            <a:xfrm>
              <a:off x="6216883" y="4300738"/>
              <a:ext cx="2660073" cy="798680"/>
            </a:xfrm>
            <a:prstGeom prst="rect">
              <a:avLst/>
            </a:prstGeom>
          </p:spPr>
          <p:txBody>
            <a:bodyPr wrap="square">
              <a:spAutoFit/>
            </a:bodyPr>
            <a:lstStyle/>
            <a:p>
              <a:pPr algn="ctr" defTabSz="896386">
                <a:lnSpc>
                  <a:spcPct val="90000"/>
                </a:lnSpc>
                <a:spcAft>
                  <a:spcPts val="588"/>
                </a:spcAft>
                <a:defRPr/>
              </a:pPr>
              <a:r>
                <a:rPr lang="en-US" sz="1667" kern="0" dirty="0">
                  <a:solidFill>
                    <a:srgbClr val="505050"/>
                  </a:solidFill>
                  <a:latin typeface="+mj-lt"/>
                </a:rPr>
                <a:t>Fine-tune speech recognition for anyone, anywhere</a:t>
              </a:r>
            </a:p>
          </p:txBody>
        </p:sp>
      </p:grpSp>
    </p:spTree>
    <p:extLst>
      <p:ext uri="{BB962C8B-B14F-4D97-AF65-F5344CB8AC3E}">
        <p14:creationId xmlns:p14="http://schemas.microsoft.com/office/powerpoint/2010/main" val="2256510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7"/>
                                        </p:tgtEl>
                                      </p:cBhvr>
                                    </p:animEffect>
                                    <p:anim calcmode="lin" valueType="num">
                                      <p:cBhvr>
                                        <p:cTn id="7" dur="300"/>
                                        <p:tgtEl>
                                          <p:spTgt spid="7"/>
                                        </p:tgtEl>
                                        <p:attrNameLst>
                                          <p:attrName>ppt_x</p:attrName>
                                        </p:attrNameLst>
                                      </p:cBhvr>
                                      <p:tavLst>
                                        <p:tav tm="0">
                                          <p:val>
                                            <p:strVal val="ppt_x"/>
                                          </p:val>
                                        </p:tav>
                                        <p:tav tm="100000">
                                          <p:val>
                                            <p:strVal val="ppt_x"/>
                                          </p:val>
                                        </p:tav>
                                      </p:tavLst>
                                    </p:anim>
                                    <p:anim calcmode="lin" valueType="num">
                                      <p:cBhvr>
                                        <p:cTn id="8" dur="300"/>
                                        <p:tgtEl>
                                          <p:spTgt spid="7"/>
                                        </p:tgtEl>
                                        <p:attrNameLst>
                                          <p:attrName>ppt_y</p:attrName>
                                        </p:attrNameLst>
                                      </p:cBhvr>
                                      <p:tavLst>
                                        <p:tav tm="0">
                                          <p:val>
                                            <p:strVal val="ppt_y"/>
                                          </p:val>
                                        </p:tav>
                                        <p:tav tm="100000">
                                          <p:val>
                                            <p:strVal val="ppt_y+.1"/>
                                          </p:val>
                                        </p:tav>
                                      </p:tavLst>
                                    </p:anim>
                                    <p:set>
                                      <p:cBhvr>
                                        <p:cTn id="9" dur="1" fill="hold">
                                          <p:stCondLst>
                                            <p:cond delay="299"/>
                                          </p:stCondLst>
                                        </p:cTn>
                                        <p:tgtEl>
                                          <p:spTgt spid="7"/>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04"/>
                                        </p:tgtEl>
                                        <p:attrNameLst>
                                          <p:attrName>style.visibility</p:attrName>
                                        </p:attrNameLst>
                                      </p:cBhvr>
                                      <p:to>
                                        <p:strVal val="visible"/>
                                      </p:to>
                                    </p:set>
                                    <p:animEffect transition="in" filter="fade">
                                      <p:cBhvr>
                                        <p:cTn id="14" dur="500"/>
                                        <p:tgtEl>
                                          <p:spTgt spid="104"/>
                                        </p:tgtEl>
                                      </p:cBhvr>
                                    </p:animEffect>
                                  </p:childTnLst>
                                </p:cTn>
                              </p:par>
                              <p:par>
                                <p:cTn id="15" presetID="47" presetClass="entr" presetSubtype="0" fill="hold" nodeType="withEffect">
                                  <p:stCondLst>
                                    <p:cond delay="25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300"/>
                                        <p:tgtEl>
                                          <p:spTgt spid="23"/>
                                        </p:tgtEl>
                                      </p:cBhvr>
                                    </p:animEffect>
                                    <p:anim calcmode="lin" valueType="num">
                                      <p:cBhvr>
                                        <p:cTn id="18" dur="300" fill="hold"/>
                                        <p:tgtEl>
                                          <p:spTgt spid="23"/>
                                        </p:tgtEl>
                                        <p:attrNameLst>
                                          <p:attrName>ppt_x</p:attrName>
                                        </p:attrNameLst>
                                      </p:cBhvr>
                                      <p:tavLst>
                                        <p:tav tm="0">
                                          <p:val>
                                            <p:strVal val="#ppt_x"/>
                                          </p:val>
                                        </p:tav>
                                        <p:tav tm="100000">
                                          <p:val>
                                            <p:strVal val="#ppt_x"/>
                                          </p:val>
                                        </p:tav>
                                      </p:tavLst>
                                    </p:anim>
                                    <p:anim calcmode="lin" valueType="num">
                                      <p:cBhvr>
                                        <p:cTn id="19" dur="3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5"/>
                                        </p:tgtEl>
                                        <p:attrNameLst>
                                          <p:attrName>style.visibility</p:attrName>
                                        </p:attrNameLst>
                                      </p:cBhvr>
                                      <p:to>
                                        <p:strVal val="visible"/>
                                      </p:to>
                                    </p:set>
                                    <p:animEffect transition="in" filter="fade">
                                      <p:cBhvr>
                                        <p:cTn id="24" dur="500"/>
                                        <p:tgtEl>
                                          <p:spTgt spid="105"/>
                                        </p:tgtEl>
                                      </p:cBhvr>
                                    </p:animEffect>
                                  </p:childTnLst>
                                </p:cTn>
                              </p:par>
                              <p:par>
                                <p:cTn id="25" presetID="47" presetClass="entr" presetSubtype="0" fill="hold" nodeType="withEffect">
                                  <p:stCondLst>
                                    <p:cond delay="25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300"/>
                                        <p:tgtEl>
                                          <p:spTgt spid="26"/>
                                        </p:tgtEl>
                                      </p:cBhvr>
                                    </p:animEffect>
                                    <p:anim calcmode="lin" valueType="num">
                                      <p:cBhvr>
                                        <p:cTn id="28" dur="300" fill="hold"/>
                                        <p:tgtEl>
                                          <p:spTgt spid="26"/>
                                        </p:tgtEl>
                                        <p:attrNameLst>
                                          <p:attrName>ppt_x</p:attrName>
                                        </p:attrNameLst>
                                      </p:cBhvr>
                                      <p:tavLst>
                                        <p:tav tm="0">
                                          <p:val>
                                            <p:strVal val="#ppt_x"/>
                                          </p:val>
                                        </p:tav>
                                        <p:tav tm="100000">
                                          <p:val>
                                            <p:strVal val="#ppt_x"/>
                                          </p:val>
                                        </p:tav>
                                      </p:tavLst>
                                    </p:anim>
                                    <p:anim calcmode="lin" valueType="num">
                                      <p:cBhvr>
                                        <p:cTn id="29" dur="3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6"/>
                                        </p:tgtEl>
                                        <p:attrNameLst>
                                          <p:attrName>style.visibility</p:attrName>
                                        </p:attrNameLst>
                                      </p:cBhvr>
                                      <p:to>
                                        <p:strVal val="visible"/>
                                      </p:to>
                                    </p:set>
                                    <p:animEffect transition="in" filter="fade">
                                      <p:cBhvr>
                                        <p:cTn id="34" dur="500"/>
                                        <p:tgtEl>
                                          <p:spTgt spid="106"/>
                                        </p:tgtEl>
                                      </p:cBhvr>
                                    </p:animEffect>
                                  </p:childTnLst>
                                </p:cTn>
                              </p:par>
                              <p:par>
                                <p:cTn id="35" presetID="47" presetClass="entr" presetSubtype="0" fill="hold" nodeType="withEffect">
                                  <p:stCondLst>
                                    <p:cond delay="25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300"/>
                                        <p:tgtEl>
                                          <p:spTgt spid="29"/>
                                        </p:tgtEl>
                                      </p:cBhvr>
                                    </p:animEffect>
                                    <p:anim calcmode="lin" valueType="num">
                                      <p:cBhvr>
                                        <p:cTn id="38" dur="300" fill="hold"/>
                                        <p:tgtEl>
                                          <p:spTgt spid="29"/>
                                        </p:tgtEl>
                                        <p:attrNameLst>
                                          <p:attrName>ppt_x</p:attrName>
                                        </p:attrNameLst>
                                      </p:cBhvr>
                                      <p:tavLst>
                                        <p:tav tm="0">
                                          <p:val>
                                            <p:strVal val="#ppt_x"/>
                                          </p:val>
                                        </p:tav>
                                        <p:tav tm="100000">
                                          <p:val>
                                            <p:strVal val="#ppt_x"/>
                                          </p:val>
                                        </p:tav>
                                      </p:tavLst>
                                    </p:anim>
                                    <p:anim calcmode="lin" valueType="num">
                                      <p:cBhvr>
                                        <p:cTn id="39" dur="3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p:cNvSpPr/>
          <p:nvPr/>
        </p:nvSpPr>
        <p:spPr>
          <a:xfrm>
            <a:off x="1" y="487"/>
            <a:ext cx="12192000" cy="1411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mj-lt"/>
            </a:endParaRPr>
          </a:p>
        </p:txBody>
      </p:sp>
      <p:grpSp>
        <p:nvGrpSpPr>
          <p:cNvPr id="89" name="Group 88"/>
          <p:cNvGrpSpPr/>
          <p:nvPr/>
        </p:nvGrpSpPr>
        <p:grpSpPr>
          <a:xfrm>
            <a:off x="576726" y="357982"/>
            <a:ext cx="3195803" cy="755254"/>
            <a:chOff x="1174755" y="1701746"/>
            <a:chExt cx="3259886" cy="770398"/>
          </a:xfrm>
        </p:grpSpPr>
        <p:sp>
          <p:nvSpPr>
            <p:cNvPr id="92" name="Rectangle 91"/>
            <p:cNvSpPr/>
            <p:nvPr/>
          </p:nvSpPr>
          <p:spPr>
            <a:xfrm>
              <a:off x="1931486" y="1701746"/>
              <a:ext cx="2503155" cy="769441"/>
            </a:xfrm>
            <a:prstGeom prst="rect">
              <a:avLst/>
            </a:prstGeom>
            <a:noFill/>
          </p:spPr>
          <p:txBody>
            <a:bodyPr wrap="square" anchor="ctr">
              <a:spAutoFit/>
            </a:bodyPr>
            <a:lstStyle/>
            <a:p>
              <a:pPr marL="179243" defTabSz="913386" fontAlgn="base">
                <a:spcBef>
                  <a:spcPts val="1175"/>
                </a:spcBef>
                <a:spcAft>
                  <a:spcPts val="1175"/>
                </a:spcAft>
                <a:defRPr/>
              </a:pPr>
              <a:r>
                <a:rPr lang="en-US" sz="4313" kern="0" dirty="0">
                  <a:solidFill>
                    <a:srgbClr val="FFFFFF"/>
                  </a:solidFill>
                  <a:latin typeface="+mj-lt"/>
                  <a:cs typeface="Segoe UI Semibold" panose="020B0702040204020203" pitchFamily="34" charset="0"/>
                </a:rPr>
                <a:t>Speech</a:t>
              </a:r>
            </a:p>
          </p:txBody>
        </p:sp>
        <p:sp>
          <p:nvSpPr>
            <p:cNvPr id="91" name="Freeform 18"/>
            <p:cNvSpPr>
              <a:spLocks noChangeAspect="1"/>
            </p:cNvSpPr>
            <p:nvPr/>
          </p:nvSpPr>
          <p:spPr bwMode="auto">
            <a:xfrm>
              <a:off x="1174755" y="1820147"/>
              <a:ext cx="744295" cy="651997"/>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mj-lt"/>
              </a:endParaRPr>
            </a:p>
          </p:txBody>
        </p:sp>
      </p:grpSp>
      <p:grpSp>
        <p:nvGrpSpPr>
          <p:cNvPr id="66" name="Group 65"/>
          <p:cNvGrpSpPr/>
          <p:nvPr/>
        </p:nvGrpSpPr>
        <p:grpSpPr>
          <a:xfrm>
            <a:off x="10054224" y="2652046"/>
            <a:ext cx="1568743" cy="1568743"/>
            <a:chOff x="10270699" y="2704728"/>
            <a:chExt cx="1600200" cy="1600200"/>
          </a:xfrm>
        </p:grpSpPr>
        <p:sp>
          <p:nvSpPr>
            <p:cNvPr id="67" name="Rectangle 66"/>
            <p:cNvSpPr/>
            <p:nvPr/>
          </p:nvSpPr>
          <p:spPr>
            <a:xfrm>
              <a:off x="10270699" y="2704728"/>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mj-lt"/>
              </a:endParaRPr>
            </a:p>
          </p:txBody>
        </p:sp>
        <p:grpSp>
          <p:nvGrpSpPr>
            <p:cNvPr id="68" name="Group 67"/>
            <p:cNvGrpSpPr/>
            <p:nvPr/>
          </p:nvGrpSpPr>
          <p:grpSpPr>
            <a:xfrm>
              <a:off x="10574049" y="2901004"/>
              <a:ext cx="993502" cy="1207648"/>
              <a:chOff x="10574049" y="2901004"/>
              <a:chExt cx="993502" cy="1207648"/>
            </a:xfrm>
          </p:grpSpPr>
          <p:grpSp>
            <p:nvGrpSpPr>
              <p:cNvPr id="69" name="Group 68"/>
              <p:cNvGrpSpPr/>
              <p:nvPr/>
            </p:nvGrpSpPr>
            <p:grpSpPr>
              <a:xfrm>
                <a:off x="10574049" y="2901004"/>
                <a:ext cx="993502" cy="1207648"/>
                <a:chOff x="1127084" y="3139548"/>
                <a:chExt cx="851767" cy="1035364"/>
              </a:xfrm>
            </p:grpSpPr>
            <p:sp>
              <p:nvSpPr>
                <p:cNvPr id="7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mj-lt"/>
                  </a:endParaRPr>
                </a:p>
              </p:txBody>
            </p:sp>
            <p:sp>
              <p:nvSpPr>
                <p:cNvPr id="72"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mj-lt"/>
                  </a:endParaRPr>
                </a:p>
              </p:txBody>
            </p:sp>
          </p:grpSp>
          <p:sp>
            <p:nvSpPr>
              <p:cNvPr id="70" name="Freeform 5"/>
              <p:cNvSpPr>
                <a:spLocks noEditPoints="1"/>
              </p:cNvSpPr>
              <p:nvPr/>
            </p:nvSpPr>
            <p:spPr bwMode="auto">
              <a:xfrm>
                <a:off x="10955678" y="3195474"/>
                <a:ext cx="317845" cy="340782"/>
              </a:xfrm>
              <a:custGeom>
                <a:avLst/>
                <a:gdLst>
                  <a:gd name="T0" fmla="*/ 39 w 79"/>
                  <a:gd name="T1" fmla="*/ 84 h 85"/>
                  <a:gd name="T2" fmla="*/ 10 w 79"/>
                  <a:gd name="T3" fmla="*/ 84 h 85"/>
                  <a:gd name="T4" fmla="*/ 5 w 79"/>
                  <a:gd name="T5" fmla="*/ 82 h 85"/>
                  <a:gd name="T6" fmla="*/ 4 w 79"/>
                  <a:gd name="T7" fmla="*/ 62 h 85"/>
                  <a:gd name="T8" fmla="*/ 22 w 79"/>
                  <a:gd name="T9" fmla="*/ 27 h 85"/>
                  <a:gd name="T10" fmla="*/ 24 w 79"/>
                  <a:gd name="T11" fmla="*/ 10 h 85"/>
                  <a:gd name="T12" fmla="*/ 22 w 79"/>
                  <a:gd name="T13" fmla="*/ 9 h 85"/>
                  <a:gd name="T14" fmla="*/ 19 w 79"/>
                  <a:gd name="T15" fmla="*/ 8 h 85"/>
                  <a:gd name="T16" fmla="*/ 19 w 79"/>
                  <a:gd name="T17" fmla="*/ 0 h 85"/>
                  <a:gd name="T18" fmla="*/ 21 w 79"/>
                  <a:gd name="T19" fmla="*/ 0 h 85"/>
                  <a:gd name="T20" fmla="*/ 57 w 79"/>
                  <a:gd name="T21" fmla="*/ 0 h 85"/>
                  <a:gd name="T22" fmla="*/ 60 w 79"/>
                  <a:gd name="T23" fmla="*/ 3 h 85"/>
                  <a:gd name="T24" fmla="*/ 60 w 79"/>
                  <a:gd name="T25" fmla="*/ 7 h 85"/>
                  <a:gd name="T26" fmla="*/ 57 w 79"/>
                  <a:gd name="T27" fmla="*/ 9 h 85"/>
                  <a:gd name="T28" fmla="*/ 55 w 79"/>
                  <a:gd name="T29" fmla="*/ 12 h 85"/>
                  <a:gd name="T30" fmla="*/ 60 w 79"/>
                  <a:gd name="T31" fmla="*/ 33 h 85"/>
                  <a:gd name="T32" fmla="*/ 78 w 79"/>
                  <a:gd name="T33" fmla="*/ 69 h 85"/>
                  <a:gd name="T34" fmla="*/ 77 w 79"/>
                  <a:gd name="T35" fmla="*/ 75 h 85"/>
                  <a:gd name="T36" fmla="*/ 62 w 79"/>
                  <a:gd name="T37" fmla="*/ 84 h 85"/>
                  <a:gd name="T38" fmla="*/ 39 w 79"/>
                  <a:gd name="T39" fmla="*/ 84 h 85"/>
                  <a:gd name="T40" fmla="*/ 34 w 79"/>
                  <a:gd name="T41" fmla="*/ 19 h 85"/>
                  <a:gd name="T42" fmla="*/ 30 w 79"/>
                  <a:gd name="T43" fmla="*/ 33 h 85"/>
                  <a:gd name="T44" fmla="*/ 11 w 79"/>
                  <a:gd name="T45" fmla="*/ 69 h 85"/>
                  <a:gd name="T46" fmla="*/ 14 w 79"/>
                  <a:gd name="T47" fmla="*/ 74 h 85"/>
                  <a:gd name="T48" fmla="*/ 18 w 79"/>
                  <a:gd name="T49" fmla="*/ 72 h 85"/>
                  <a:gd name="T50" fmla="*/ 31 w 79"/>
                  <a:gd name="T51" fmla="*/ 46 h 85"/>
                  <a:gd name="T52" fmla="*/ 47 w 79"/>
                  <a:gd name="T53" fmla="*/ 36 h 85"/>
                  <a:gd name="T54" fmla="*/ 49 w 79"/>
                  <a:gd name="T55" fmla="*/ 33 h 85"/>
                  <a:gd name="T56" fmla="*/ 45 w 79"/>
                  <a:gd name="T57" fmla="*/ 17 h 85"/>
                  <a:gd name="T58" fmla="*/ 46 w 79"/>
                  <a:gd name="T59" fmla="*/ 12 h 85"/>
                  <a:gd name="T60" fmla="*/ 43 w 79"/>
                  <a:gd name="T61" fmla="*/ 9 h 85"/>
                  <a:gd name="T62" fmla="*/ 34 w 79"/>
                  <a:gd name="T63"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 h="85">
                    <a:moveTo>
                      <a:pt x="39" y="84"/>
                    </a:moveTo>
                    <a:cubicBezTo>
                      <a:pt x="30" y="84"/>
                      <a:pt x="20" y="84"/>
                      <a:pt x="10" y="84"/>
                    </a:cubicBezTo>
                    <a:cubicBezTo>
                      <a:pt x="8" y="84"/>
                      <a:pt x="7" y="83"/>
                      <a:pt x="5" y="82"/>
                    </a:cubicBezTo>
                    <a:cubicBezTo>
                      <a:pt x="0" y="75"/>
                      <a:pt x="0" y="69"/>
                      <a:pt x="4" y="62"/>
                    </a:cubicBezTo>
                    <a:cubicBezTo>
                      <a:pt x="11" y="51"/>
                      <a:pt x="17" y="39"/>
                      <a:pt x="22" y="27"/>
                    </a:cubicBezTo>
                    <a:cubicBezTo>
                      <a:pt x="25" y="21"/>
                      <a:pt x="23" y="16"/>
                      <a:pt x="24" y="10"/>
                    </a:cubicBezTo>
                    <a:cubicBezTo>
                      <a:pt x="24" y="9"/>
                      <a:pt x="23" y="9"/>
                      <a:pt x="22" y="9"/>
                    </a:cubicBezTo>
                    <a:cubicBezTo>
                      <a:pt x="21" y="9"/>
                      <a:pt x="19" y="10"/>
                      <a:pt x="19" y="8"/>
                    </a:cubicBezTo>
                    <a:cubicBezTo>
                      <a:pt x="19" y="6"/>
                      <a:pt x="19" y="3"/>
                      <a:pt x="19" y="0"/>
                    </a:cubicBezTo>
                    <a:cubicBezTo>
                      <a:pt x="19" y="0"/>
                      <a:pt x="21" y="0"/>
                      <a:pt x="21" y="0"/>
                    </a:cubicBezTo>
                    <a:cubicBezTo>
                      <a:pt x="33" y="0"/>
                      <a:pt x="45" y="0"/>
                      <a:pt x="57" y="0"/>
                    </a:cubicBezTo>
                    <a:cubicBezTo>
                      <a:pt x="59" y="0"/>
                      <a:pt x="60" y="1"/>
                      <a:pt x="60" y="3"/>
                    </a:cubicBezTo>
                    <a:cubicBezTo>
                      <a:pt x="60" y="4"/>
                      <a:pt x="60" y="5"/>
                      <a:pt x="60" y="7"/>
                    </a:cubicBezTo>
                    <a:cubicBezTo>
                      <a:pt x="60" y="9"/>
                      <a:pt x="60" y="10"/>
                      <a:pt x="57" y="9"/>
                    </a:cubicBezTo>
                    <a:cubicBezTo>
                      <a:pt x="55" y="9"/>
                      <a:pt x="55" y="10"/>
                      <a:pt x="55" y="12"/>
                    </a:cubicBezTo>
                    <a:cubicBezTo>
                      <a:pt x="54" y="20"/>
                      <a:pt x="56" y="26"/>
                      <a:pt x="60" y="33"/>
                    </a:cubicBezTo>
                    <a:cubicBezTo>
                      <a:pt x="66" y="45"/>
                      <a:pt x="72" y="57"/>
                      <a:pt x="78" y="69"/>
                    </a:cubicBezTo>
                    <a:cubicBezTo>
                      <a:pt x="79" y="71"/>
                      <a:pt x="78" y="73"/>
                      <a:pt x="77" y="75"/>
                    </a:cubicBezTo>
                    <a:cubicBezTo>
                      <a:pt x="74" y="83"/>
                      <a:pt x="69" y="85"/>
                      <a:pt x="62" y="84"/>
                    </a:cubicBezTo>
                    <a:cubicBezTo>
                      <a:pt x="54" y="84"/>
                      <a:pt x="47" y="84"/>
                      <a:pt x="39" y="84"/>
                    </a:cubicBezTo>
                    <a:close/>
                    <a:moveTo>
                      <a:pt x="34" y="19"/>
                    </a:moveTo>
                    <a:cubicBezTo>
                      <a:pt x="35" y="24"/>
                      <a:pt x="33" y="28"/>
                      <a:pt x="30" y="33"/>
                    </a:cubicBezTo>
                    <a:cubicBezTo>
                      <a:pt x="24" y="45"/>
                      <a:pt x="17" y="57"/>
                      <a:pt x="11" y="69"/>
                    </a:cubicBezTo>
                    <a:cubicBezTo>
                      <a:pt x="9" y="72"/>
                      <a:pt x="10" y="74"/>
                      <a:pt x="14" y="74"/>
                    </a:cubicBezTo>
                    <a:cubicBezTo>
                      <a:pt x="16" y="74"/>
                      <a:pt x="17" y="74"/>
                      <a:pt x="18" y="72"/>
                    </a:cubicBezTo>
                    <a:cubicBezTo>
                      <a:pt x="22" y="63"/>
                      <a:pt x="27" y="55"/>
                      <a:pt x="31" y="46"/>
                    </a:cubicBezTo>
                    <a:cubicBezTo>
                      <a:pt x="34" y="38"/>
                      <a:pt x="38" y="34"/>
                      <a:pt x="47" y="36"/>
                    </a:cubicBezTo>
                    <a:cubicBezTo>
                      <a:pt x="50" y="36"/>
                      <a:pt x="50" y="35"/>
                      <a:pt x="49" y="33"/>
                    </a:cubicBezTo>
                    <a:cubicBezTo>
                      <a:pt x="46" y="28"/>
                      <a:pt x="45" y="23"/>
                      <a:pt x="45" y="17"/>
                    </a:cubicBezTo>
                    <a:cubicBezTo>
                      <a:pt x="46" y="16"/>
                      <a:pt x="45" y="14"/>
                      <a:pt x="46" y="12"/>
                    </a:cubicBezTo>
                    <a:cubicBezTo>
                      <a:pt x="46" y="10"/>
                      <a:pt x="45" y="10"/>
                      <a:pt x="43" y="9"/>
                    </a:cubicBezTo>
                    <a:cubicBezTo>
                      <a:pt x="34" y="9"/>
                      <a:pt x="34" y="9"/>
                      <a:pt x="34" y="19"/>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mj-lt"/>
                </a:endParaRPr>
              </a:p>
            </p:txBody>
          </p:sp>
        </p:grpSp>
      </p:grpSp>
      <p:grpSp>
        <p:nvGrpSpPr>
          <p:cNvPr id="6" name="Group 5"/>
          <p:cNvGrpSpPr/>
          <p:nvPr/>
        </p:nvGrpSpPr>
        <p:grpSpPr>
          <a:xfrm>
            <a:off x="280863" y="4243050"/>
            <a:ext cx="2155191" cy="1548401"/>
            <a:chOff x="301362" y="4327635"/>
            <a:chExt cx="2198407" cy="1579450"/>
          </a:xfrm>
        </p:grpSpPr>
        <p:sp>
          <p:nvSpPr>
            <p:cNvPr id="22" name="TextBox 21"/>
            <p:cNvSpPr txBox="1"/>
            <p:nvPr/>
          </p:nvSpPr>
          <p:spPr>
            <a:xfrm>
              <a:off x="301362" y="4327635"/>
              <a:ext cx="2198407"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rgbClr val="737373"/>
                  </a:solidFill>
                  <a:latin typeface="+mj-lt"/>
                  <a:cs typeface="Segoe UI Semibold" panose="020B0702040204020203" pitchFamily="34" charset="0"/>
                </a:rPr>
                <a:t>Bing Spell Check API</a:t>
              </a:r>
            </a:p>
          </p:txBody>
        </p:sp>
        <p:sp>
          <p:nvSpPr>
            <p:cNvPr id="23" name="Rectangle 22"/>
            <p:cNvSpPr/>
            <p:nvPr/>
          </p:nvSpPr>
          <p:spPr>
            <a:xfrm>
              <a:off x="301362" y="5108405"/>
              <a:ext cx="2198407" cy="798680"/>
            </a:xfrm>
            <a:prstGeom prst="rect">
              <a:avLst/>
            </a:prstGeom>
          </p:spPr>
          <p:txBody>
            <a:bodyPr wrap="square">
              <a:spAutoFit/>
            </a:bodyPr>
            <a:lstStyle/>
            <a:p>
              <a:pPr algn="ctr" defTabSz="896386">
                <a:lnSpc>
                  <a:spcPct val="90000"/>
                </a:lnSpc>
                <a:spcAft>
                  <a:spcPts val="588"/>
                </a:spcAft>
                <a:defRPr/>
              </a:pPr>
              <a:r>
                <a:rPr lang="en-US" sz="1667" kern="0" dirty="0">
                  <a:solidFill>
                    <a:srgbClr val="505050"/>
                  </a:solidFill>
                  <a:latin typeface="+mj-lt"/>
                </a:rPr>
                <a:t>Detect and correct spelling mistakes within your app</a:t>
              </a:r>
            </a:p>
          </p:txBody>
        </p:sp>
      </p:grpSp>
      <p:grpSp>
        <p:nvGrpSpPr>
          <p:cNvPr id="9" name="Group 8"/>
          <p:cNvGrpSpPr/>
          <p:nvPr/>
        </p:nvGrpSpPr>
        <p:grpSpPr>
          <a:xfrm>
            <a:off x="6727582" y="4243049"/>
            <a:ext cx="3470957" cy="1779223"/>
            <a:chOff x="6884785" y="4327634"/>
            <a:chExt cx="3540557" cy="1814900"/>
          </a:xfrm>
        </p:grpSpPr>
        <p:sp>
          <p:nvSpPr>
            <p:cNvPr id="24" name="TextBox 23"/>
            <p:cNvSpPr txBox="1"/>
            <p:nvPr/>
          </p:nvSpPr>
          <p:spPr>
            <a:xfrm>
              <a:off x="6884785" y="4327634"/>
              <a:ext cx="3540557"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rgbClr val="737373"/>
                  </a:solidFill>
                  <a:latin typeface="+mj-lt"/>
                  <a:cs typeface="Segoe UI Semibold" panose="020B0702040204020203" pitchFamily="34" charset="0"/>
                </a:rPr>
                <a:t>Language Understanding Intelligent Service</a:t>
              </a:r>
            </a:p>
          </p:txBody>
        </p:sp>
        <p:sp>
          <p:nvSpPr>
            <p:cNvPr id="25" name="Rectangle 24"/>
            <p:cNvSpPr/>
            <p:nvPr/>
          </p:nvSpPr>
          <p:spPr>
            <a:xfrm>
              <a:off x="7555860" y="5108405"/>
              <a:ext cx="2198407" cy="1034129"/>
            </a:xfrm>
            <a:prstGeom prst="rect">
              <a:avLst/>
            </a:prstGeom>
          </p:spPr>
          <p:txBody>
            <a:bodyPr wrap="square">
              <a:spAutoFit/>
            </a:bodyPr>
            <a:lstStyle/>
            <a:p>
              <a:pPr algn="ctr" defTabSz="896386">
                <a:lnSpc>
                  <a:spcPct val="90000"/>
                </a:lnSpc>
                <a:spcAft>
                  <a:spcPts val="588"/>
                </a:spcAft>
                <a:defRPr/>
              </a:pPr>
              <a:r>
                <a:rPr lang="en-US" sz="1667" kern="0" dirty="0">
                  <a:solidFill>
                    <a:srgbClr val="505050"/>
                  </a:solidFill>
                  <a:latin typeface="+mj-lt"/>
                </a:rPr>
                <a:t>Teach your apps to understand commands from your users</a:t>
              </a:r>
            </a:p>
          </p:txBody>
        </p:sp>
      </p:grpSp>
      <p:grpSp>
        <p:nvGrpSpPr>
          <p:cNvPr id="7" name="Group 6"/>
          <p:cNvGrpSpPr/>
          <p:nvPr/>
        </p:nvGrpSpPr>
        <p:grpSpPr>
          <a:xfrm>
            <a:off x="2426617" y="4243050"/>
            <a:ext cx="2607782" cy="1779222"/>
            <a:chOff x="2490143" y="4327635"/>
            <a:chExt cx="2660073" cy="1814899"/>
          </a:xfrm>
        </p:grpSpPr>
        <p:sp>
          <p:nvSpPr>
            <p:cNvPr id="26" name="TextBox 25"/>
            <p:cNvSpPr txBox="1"/>
            <p:nvPr/>
          </p:nvSpPr>
          <p:spPr>
            <a:xfrm>
              <a:off x="2490143" y="4327635"/>
              <a:ext cx="2660073"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rgbClr val="737373"/>
                  </a:solidFill>
                  <a:latin typeface="+mj-lt"/>
                  <a:cs typeface="Segoe UI Semibold" panose="020B0702040204020203" pitchFamily="34" charset="0"/>
                </a:rPr>
                <a:t>Web Language Model API</a:t>
              </a:r>
            </a:p>
          </p:txBody>
        </p:sp>
        <p:sp>
          <p:nvSpPr>
            <p:cNvPr id="27" name="Rectangle 26"/>
            <p:cNvSpPr/>
            <p:nvPr/>
          </p:nvSpPr>
          <p:spPr>
            <a:xfrm>
              <a:off x="2720976" y="5108405"/>
              <a:ext cx="2198407" cy="1034129"/>
            </a:xfrm>
            <a:prstGeom prst="rect">
              <a:avLst/>
            </a:prstGeom>
          </p:spPr>
          <p:txBody>
            <a:bodyPr wrap="square">
              <a:spAutoFit/>
            </a:bodyPr>
            <a:lstStyle/>
            <a:p>
              <a:pPr algn="ctr" defTabSz="896386">
                <a:lnSpc>
                  <a:spcPct val="90000"/>
                </a:lnSpc>
                <a:spcAft>
                  <a:spcPts val="588"/>
                </a:spcAft>
                <a:defRPr/>
              </a:pPr>
              <a:r>
                <a:rPr lang="en-US" sz="1667" kern="0" dirty="0">
                  <a:solidFill>
                    <a:srgbClr val="505050"/>
                  </a:solidFill>
                  <a:latin typeface="+mj-lt"/>
                </a:rPr>
                <a:t>Leverage the power of language models trained on web-scale data</a:t>
              </a:r>
            </a:p>
          </p:txBody>
        </p:sp>
      </p:grpSp>
      <p:grpSp>
        <p:nvGrpSpPr>
          <p:cNvPr id="8" name="Group 7"/>
          <p:cNvGrpSpPr/>
          <p:nvPr/>
        </p:nvGrpSpPr>
        <p:grpSpPr>
          <a:xfrm>
            <a:off x="4910645" y="4243050"/>
            <a:ext cx="2370710" cy="1548401"/>
            <a:chOff x="5009113" y="4327635"/>
            <a:chExt cx="2418248" cy="1579450"/>
          </a:xfrm>
        </p:grpSpPr>
        <p:sp>
          <p:nvSpPr>
            <p:cNvPr id="28" name="TextBox 27"/>
            <p:cNvSpPr txBox="1"/>
            <p:nvPr/>
          </p:nvSpPr>
          <p:spPr>
            <a:xfrm>
              <a:off x="5009113" y="4327635"/>
              <a:ext cx="2418248"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rgbClr val="737373"/>
                  </a:solidFill>
                  <a:latin typeface="+mj-lt"/>
                  <a:cs typeface="Segoe UI Semibold" panose="020B0702040204020203" pitchFamily="34" charset="0"/>
                </a:rPr>
                <a:t>Linguistic Analysis API</a:t>
              </a:r>
            </a:p>
          </p:txBody>
        </p:sp>
        <p:sp>
          <p:nvSpPr>
            <p:cNvPr id="29" name="Rectangle 28"/>
            <p:cNvSpPr/>
            <p:nvPr/>
          </p:nvSpPr>
          <p:spPr>
            <a:xfrm>
              <a:off x="5119034" y="5108405"/>
              <a:ext cx="2198407" cy="798680"/>
            </a:xfrm>
            <a:prstGeom prst="rect">
              <a:avLst/>
            </a:prstGeom>
          </p:spPr>
          <p:txBody>
            <a:bodyPr wrap="square">
              <a:spAutoFit/>
            </a:bodyPr>
            <a:lstStyle/>
            <a:p>
              <a:pPr algn="ctr" defTabSz="896386">
                <a:lnSpc>
                  <a:spcPct val="90000"/>
                </a:lnSpc>
                <a:spcAft>
                  <a:spcPts val="588"/>
                </a:spcAft>
                <a:defRPr/>
              </a:pPr>
              <a:r>
                <a:rPr lang="en-US" sz="1667" kern="0" dirty="0">
                  <a:solidFill>
                    <a:srgbClr val="505050"/>
                  </a:solidFill>
                  <a:latin typeface="+mj-lt"/>
                </a:rPr>
                <a:t>Easily parse complex text with language analysis</a:t>
              </a:r>
            </a:p>
          </p:txBody>
        </p:sp>
      </p:grpSp>
      <p:grpSp>
        <p:nvGrpSpPr>
          <p:cNvPr id="10" name="Group 9"/>
          <p:cNvGrpSpPr/>
          <p:nvPr/>
        </p:nvGrpSpPr>
        <p:grpSpPr>
          <a:xfrm>
            <a:off x="9760999" y="4243047"/>
            <a:ext cx="2155191" cy="1779223"/>
            <a:chOff x="9971594" y="4327632"/>
            <a:chExt cx="2198407" cy="1814900"/>
          </a:xfrm>
        </p:grpSpPr>
        <p:sp>
          <p:nvSpPr>
            <p:cNvPr id="30" name="TextBox 29"/>
            <p:cNvSpPr txBox="1"/>
            <p:nvPr/>
          </p:nvSpPr>
          <p:spPr>
            <a:xfrm>
              <a:off x="10071521" y="4327632"/>
              <a:ext cx="1998552"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rgbClr val="737373"/>
                  </a:solidFill>
                  <a:latin typeface="+mj-lt"/>
                  <a:cs typeface="Segoe UI Semibold" panose="020B0702040204020203" pitchFamily="34" charset="0"/>
                </a:rPr>
                <a:t>Text Analytics API</a:t>
              </a:r>
            </a:p>
          </p:txBody>
        </p:sp>
        <p:sp>
          <p:nvSpPr>
            <p:cNvPr id="31" name="Rectangle 30"/>
            <p:cNvSpPr/>
            <p:nvPr/>
          </p:nvSpPr>
          <p:spPr>
            <a:xfrm>
              <a:off x="9971594" y="5108403"/>
              <a:ext cx="2198407" cy="1034129"/>
            </a:xfrm>
            <a:prstGeom prst="rect">
              <a:avLst/>
            </a:prstGeom>
          </p:spPr>
          <p:txBody>
            <a:bodyPr wrap="square">
              <a:spAutoFit/>
            </a:bodyPr>
            <a:lstStyle/>
            <a:p>
              <a:pPr algn="ctr" defTabSz="896386">
                <a:lnSpc>
                  <a:spcPct val="90000"/>
                </a:lnSpc>
                <a:spcAft>
                  <a:spcPts val="588"/>
                </a:spcAft>
                <a:defRPr/>
              </a:pPr>
              <a:r>
                <a:rPr lang="en-US" sz="1667" kern="0" dirty="0">
                  <a:solidFill>
                    <a:srgbClr val="505050"/>
                  </a:solidFill>
                  <a:latin typeface="+mj-lt"/>
                </a:rPr>
                <a:t>Detect sentiment, key phrases, topics, and language from your text</a:t>
              </a:r>
            </a:p>
          </p:txBody>
        </p:sp>
      </p:grpSp>
      <p:grpSp>
        <p:nvGrpSpPr>
          <p:cNvPr id="32" name="Group 31"/>
          <p:cNvGrpSpPr/>
          <p:nvPr/>
        </p:nvGrpSpPr>
        <p:grpSpPr>
          <a:xfrm>
            <a:off x="574088" y="2652048"/>
            <a:ext cx="1568743" cy="1568743"/>
            <a:chOff x="600467" y="2704730"/>
            <a:chExt cx="1600200" cy="1600200"/>
          </a:xfrm>
        </p:grpSpPr>
        <p:sp>
          <p:nvSpPr>
            <p:cNvPr id="33" name="Rectangle 32"/>
            <p:cNvSpPr/>
            <p:nvPr/>
          </p:nvSpPr>
          <p:spPr>
            <a:xfrm>
              <a:off x="600467"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dirty="0">
                <a:solidFill>
                  <a:sysClr val="windowText" lastClr="000000"/>
                </a:solidFill>
                <a:latin typeface="+mj-lt"/>
              </a:endParaRPr>
            </a:p>
          </p:txBody>
        </p:sp>
        <p:grpSp>
          <p:nvGrpSpPr>
            <p:cNvPr id="34" name="Group 33"/>
            <p:cNvGrpSpPr/>
            <p:nvPr/>
          </p:nvGrpSpPr>
          <p:grpSpPr>
            <a:xfrm>
              <a:off x="903817" y="2901006"/>
              <a:ext cx="993502" cy="1207648"/>
              <a:chOff x="974684" y="2987148"/>
              <a:chExt cx="851767" cy="1035364"/>
            </a:xfrm>
          </p:grpSpPr>
          <p:grpSp>
            <p:nvGrpSpPr>
              <p:cNvPr id="35" name="Group 34"/>
              <p:cNvGrpSpPr/>
              <p:nvPr/>
            </p:nvGrpSpPr>
            <p:grpSpPr>
              <a:xfrm>
                <a:off x="974684" y="2987148"/>
                <a:ext cx="851767" cy="1035364"/>
                <a:chOff x="5602448" y="3120325"/>
                <a:chExt cx="498764" cy="606272"/>
              </a:xfrm>
            </p:grpSpPr>
            <p:sp>
              <p:nvSpPr>
                <p:cNvPr id="37" name="Freeform 41"/>
                <p:cNvSpPr>
                  <a:spLocks noEditPoints="1"/>
                </p:cNvSpPr>
                <p:nvPr/>
              </p:nvSpPr>
              <p:spPr bwMode="auto">
                <a:xfrm>
                  <a:off x="5602448" y="3120325"/>
                  <a:ext cx="498764" cy="606272"/>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mj-lt"/>
                  </a:endParaRPr>
                </a:p>
              </p:txBody>
            </p:sp>
            <p:sp>
              <p:nvSpPr>
                <p:cNvPr id="38" name="Freeform 42"/>
                <p:cNvSpPr>
                  <a:spLocks/>
                </p:cNvSpPr>
                <p:nvPr/>
              </p:nvSpPr>
              <p:spPr bwMode="auto">
                <a:xfrm>
                  <a:off x="5718768" y="3213733"/>
                  <a:ext cx="299611" cy="289037"/>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algn="ctr" defTabSz="896386">
                    <a:defRPr/>
                  </a:pPr>
                  <a:endParaRPr lang="en-US" sz="3529" kern="0" dirty="0">
                    <a:solidFill>
                      <a:srgbClr val="FFFFFF"/>
                    </a:solidFill>
                    <a:latin typeface="+mj-lt"/>
                  </a:endParaRPr>
                </a:p>
              </p:txBody>
            </p:sp>
          </p:grpSp>
          <p:pic>
            <p:nvPicPr>
              <p:cNvPr id="36" name="Picture 35"/>
              <p:cNvPicPr>
                <a:picLocks noChangeAspect="1"/>
              </p:cNvPicPr>
              <p:nvPr/>
            </p:nvPicPr>
            <p:blipFill rotWithShape="1">
              <a:blip r:embed="rId3"/>
              <a:srcRect l="21147" t="20016" r="22901" b="33981"/>
              <a:stretch/>
            </p:blipFill>
            <p:spPr>
              <a:xfrm>
                <a:off x="1173329" y="3146666"/>
                <a:ext cx="511663" cy="493602"/>
              </a:xfrm>
              <a:prstGeom prst="rect">
                <a:avLst/>
              </a:prstGeom>
            </p:spPr>
          </p:pic>
        </p:grpSp>
      </p:grpSp>
      <p:grpSp>
        <p:nvGrpSpPr>
          <p:cNvPr id="39" name="Group 38"/>
          <p:cNvGrpSpPr/>
          <p:nvPr/>
        </p:nvGrpSpPr>
        <p:grpSpPr>
          <a:xfrm>
            <a:off x="2944122" y="2652048"/>
            <a:ext cx="1568743" cy="1568743"/>
            <a:chOff x="3018025" y="2704730"/>
            <a:chExt cx="1600200" cy="1600200"/>
          </a:xfrm>
        </p:grpSpPr>
        <p:sp>
          <p:nvSpPr>
            <p:cNvPr id="40" name="Rectangle 39"/>
            <p:cNvSpPr/>
            <p:nvPr/>
          </p:nvSpPr>
          <p:spPr>
            <a:xfrm>
              <a:off x="3018025"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mj-lt"/>
              </a:endParaRPr>
            </a:p>
          </p:txBody>
        </p:sp>
        <p:grpSp>
          <p:nvGrpSpPr>
            <p:cNvPr id="41" name="Group 40"/>
            <p:cNvGrpSpPr/>
            <p:nvPr/>
          </p:nvGrpSpPr>
          <p:grpSpPr>
            <a:xfrm>
              <a:off x="3321375" y="2901006"/>
              <a:ext cx="993502" cy="1207648"/>
              <a:chOff x="3321375" y="2901006"/>
              <a:chExt cx="993502" cy="1207648"/>
            </a:xfrm>
          </p:grpSpPr>
          <p:grpSp>
            <p:nvGrpSpPr>
              <p:cNvPr id="42" name="Group 41"/>
              <p:cNvGrpSpPr/>
              <p:nvPr/>
            </p:nvGrpSpPr>
            <p:grpSpPr>
              <a:xfrm>
                <a:off x="3321375" y="2901006"/>
                <a:ext cx="993502" cy="1207648"/>
                <a:chOff x="1127084" y="3139548"/>
                <a:chExt cx="851767" cy="1035364"/>
              </a:xfrm>
            </p:grpSpPr>
            <p:sp>
              <p:nvSpPr>
                <p:cNvPr id="44"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mj-lt"/>
                  </a:endParaRPr>
                </a:p>
              </p:txBody>
            </p:sp>
            <p:sp>
              <p:nvSpPr>
                <p:cNvPr id="48"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mj-lt"/>
                  </a:endParaRPr>
                </a:p>
              </p:txBody>
            </p:sp>
          </p:grpSp>
          <p:pic>
            <p:nvPicPr>
              <p:cNvPr id="43" name="Picture 42"/>
              <p:cNvPicPr>
                <a:picLocks noChangeAspect="1"/>
              </p:cNvPicPr>
              <p:nvPr/>
            </p:nvPicPr>
            <p:blipFill rotWithShape="1">
              <a:blip r:embed="rId4"/>
              <a:srcRect l="27454" t="29919" r="19972" b="40695"/>
              <a:stretch/>
            </p:blipFill>
            <p:spPr>
              <a:xfrm>
                <a:off x="3628456" y="3192462"/>
                <a:ext cx="522442" cy="363636"/>
              </a:xfrm>
              <a:prstGeom prst="rect">
                <a:avLst/>
              </a:prstGeom>
            </p:spPr>
          </p:pic>
        </p:grpSp>
      </p:grpSp>
      <p:grpSp>
        <p:nvGrpSpPr>
          <p:cNvPr id="49" name="Group 48"/>
          <p:cNvGrpSpPr/>
          <p:nvPr/>
        </p:nvGrpSpPr>
        <p:grpSpPr>
          <a:xfrm>
            <a:off x="5314156" y="2652048"/>
            <a:ext cx="1568743" cy="1568743"/>
            <a:chOff x="5435583" y="2704730"/>
            <a:chExt cx="1600200" cy="1600200"/>
          </a:xfrm>
        </p:grpSpPr>
        <p:sp>
          <p:nvSpPr>
            <p:cNvPr id="50" name="Rectangle 49"/>
            <p:cNvSpPr/>
            <p:nvPr/>
          </p:nvSpPr>
          <p:spPr>
            <a:xfrm>
              <a:off x="5435583"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mj-lt"/>
              </a:endParaRPr>
            </a:p>
          </p:txBody>
        </p:sp>
        <p:grpSp>
          <p:nvGrpSpPr>
            <p:cNvPr id="51" name="Group 50"/>
            <p:cNvGrpSpPr/>
            <p:nvPr/>
          </p:nvGrpSpPr>
          <p:grpSpPr>
            <a:xfrm>
              <a:off x="5738933" y="2901006"/>
              <a:ext cx="993502" cy="1207648"/>
              <a:chOff x="5738933" y="2901006"/>
              <a:chExt cx="993502" cy="1207648"/>
            </a:xfrm>
          </p:grpSpPr>
          <p:grpSp>
            <p:nvGrpSpPr>
              <p:cNvPr id="52" name="Group 51"/>
              <p:cNvGrpSpPr/>
              <p:nvPr/>
            </p:nvGrpSpPr>
            <p:grpSpPr>
              <a:xfrm>
                <a:off x="5738933" y="2901006"/>
                <a:ext cx="993502" cy="1207648"/>
                <a:chOff x="1127084" y="3139548"/>
                <a:chExt cx="851767" cy="1035364"/>
              </a:xfrm>
            </p:grpSpPr>
            <p:sp>
              <p:nvSpPr>
                <p:cNvPr id="54"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mj-lt"/>
                  </a:endParaRPr>
                </a:p>
              </p:txBody>
            </p:sp>
            <p:sp>
              <p:nvSpPr>
                <p:cNvPr id="55"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mj-lt"/>
                  </a:endParaRPr>
                </a:p>
              </p:txBody>
            </p:sp>
          </p:grpSp>
          <p:pic>
            <p:nvPicPr>
              <p:cNvPr id="53" name="Picture 52"/>
              <p:cNvPicPr>
                <a:picLocks noChangeAspect="1"/>
              </p:cNvPicPr>
              <p:nvPr/>
            </p:nvPicPr>
            <p:blipFill>
              <a:blip r:embed="rId5"/>
              <a:stretch>
                <a:fillRect/>
              </a:stretch>
            </p:blipFill>
            <p:spPr>
              <a:xfrm>
                <a:off x="6082992" y="3173974"/>
                <a:ext cx="399488" cy="399488"/>
              </a:xfrm>
              <a:prstGeom prst="rect">
                <a:avLst/>
              </a:prstGeom>
            </p:spPr>
          </p:pic>
        </p:grpSp>
      </p:grpSp>
      <p:grpSp>
        <p:nvGrpSpPr>
          <p:cNvPr id="56" name="Group 55"/>
          <p:cNvGrpSpPr/>
          <p:nvPr/>
        </p:nvGrpSpPr>
        <p:grpSpPr>
          <a:xfrm>
            <a:off x="7684190" y="2652048"/>
            <a:ext cx="1568743" cy="1568743"/>
            <a:chOff x="7853141" y="2704730"/>
            <a:chExt cx="1600200" cy="1600200"/>
          </a:xfrm>
        </p:grpSpPr>
        <p:sp>
          <p:nvSpPr>
            <p:cNvPr id="57" name="Rectangle 56"/>
            <p:cNvSpPr/>
            <p:nvPr/>
          </p:nvSpPr>
          <p:spPr>
            <a:xfrm>
              <a:off x="785314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dirty="0">
                <a:solidFill>
                  <a:sysClr val="windowText" lastClr="000000"/>
                </a:solidFill>
                <a:latin typeface="+mj-lt"/>
              </a:endParaRPr>
            </a:p>
          </p:txBody>
        </p:sp>
        <p:grpSp>
          <p:nvGrpSpPr>
            <p:cNvPr id="58" name="Group 57"/>
            <p:cNvGrpSpPr/>
            <p:nvPr/>
          </p:nvGrpSpPr>
          <p:grpSpPr>
            <a:xfrm>
              <a:off x="8156491" y="2901006"/>
              <a:ext cx="993502" cy="1207648"/>
              <a:chOff x="8156491" y="2901006"/>
              <a:chExt cx="993502" cy="1207648"/>
            </a:xfrm>
          </p:grpSpPr>
          <p:grpSp>
            <p:nvGrpSpPr>
              <p:cNvPr id="59" name="Group 58"/>
              <p:cNvGrpSpPr/>
              <p:nvPr/>
            </p:nvGrpSpPr>
            <p:grpSpPr>
              <a:xfrm>
                <a:off x="8156491" y="2901006"/>
                <a:ext cx="993502" cy="1207648"/>
                <a:chOff x="1127084" y="3139548"/>
                <a:chExt cx="851767" cy="1035364"/>
              </a:xfrm>
            </p:grpSpPr>
            <p:sp>
              <p:nvSpPr>
                <p:cNvPr id="6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mj-lt"/>
                  </a:endParaRPr>
                </a:p>
              </p:txBody>
            </p:sp>
            <p:sp>
              <p:nvSpPr>
                <p:cNvPr id="65"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mj-lt"/>
                  </a:endParaRPr>
                </a:p>
              </p:txBody>
            </p:sp>
          </p:grpSp>
          <p:pic>
            <p:nvPicPr>
              <p:cNvPr id="60" name="Picture 59"/>
              <p:cNvPicPr>
                <a:picLocks noChangeAspect="1"/>
              </p:cNvPicPr>
              <p:nvPr/>
            </p:nvPicPr>
            <p:blipFill rotWithShape="1">
              <a:blip r:embed="rId6"/>
              <a:srcRect l="19456" t="19456" r="23993" b="23993"/>
              <a:stretch/>
            </p:blipFill>
            <p:spPr>
              <a:xfrm>
                <a:off x="8428037" y="3123696"/>
                <a:ext cx="516194" cy="504724"/>
              </a:xfrm>
              <a:prstGeom prst="rect">
                <a:avLst/>
              </a:prstGeom>
            </p:spPr>
          </p:pic>
        </p:grpSp>
      </p:grpSp>
      <p:grpSp>
        <p:nvGrpSpPr>
          <p:cNvPr id="2" name="Group 1"/>
          <p:cNvGrpSpPr/>
          <p:nvPr/>
        </p:nvGrpSpPr>
        <p:grpSpPr>
          <a:xfrm>
            <a:off x="418644" y="363148"/>
            <a:ext cx="3650657" cy="759481"/>
            <a:chOff x="427038" y="369933"/>
            <a:chExt cx="3723860" cy="774710"/>
          </a:xfrm>
        </p:grpSpPr>
        <p:sp>
          <p:nvSpPr>
            <p:cNvPr id="94" name="Rectangle 93"/>
            <p:cNvSpPr/>
            <p:nvPr/>
          </p:nvSpPr>
          <p:spPr>
            <a:xfrm>
              <a:off x="427038" y="380046"/>
              <a:ext cx="1066799" cy="7645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mj-lt"/>
              </a:endParaRPr>
            </a:p>
          </p:txBody>
        </p:sp>
        <p:sp>
          <p:nvSpPr>
            <p:cNvPr id="79" name="Freeform 9"/>
            <p:cNvSpPr>
              <a:spLocks noChangeAspect="1"/>
            </p:cNvSpPr>
            <p:nvPr/>
          </p:nvSpPr>
          <p:spPr bwMode="auto">
            <a:xfrm>
              <a:off x="857585" y="475389"/>
              <a:ext cx="483854" cy="60843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mj-lt"/>
              </a:endParaRPr>
            </a:p>
          </p:txBody>
        </p:sp>
        <p:sp>
          <p:nvSpPr>
            <p:cNvPr id="86" name="Rectangle 85"/>
            <p:cNvSpPr/>
            <p:nvPr/>
          </p:nvSpPr>
          <p:spPr>
            <a:xfrm>
              <a:off x="1352882" y="369933"/>
              <a:ext cx="2798016" cy="769441"/>
            </a:xfrm>
            <a:prstGeom prst="rect">
              <a:avLst/>
            </a:prstGeom>
            <a:solidFill>
              <a:schemeClr val="accent1"/>
            </a:solidFill>
          </p:spPr>
          <p:txBody>
            <a:bodyPr wrap="square" anchor="ctr">
              <a:spAutoFit/>
            </a:bodyPr>
            <a:lstStyle/>
            <a:p>
              <a:pPr marL="179243" defTabSz="913386" fontAlgn="base">
                <a:spcBef>
                  <a:spcPts val="1175"/>
                </a:spcBef>
                <a:spcAft>
                  <a:spcPts val="1175"/>
                </a:spcAft>
                <a:defRPr/>
              </a:pPr>
              <a:r>
                <a:rPr lang="en-US" sz="4313" kern="0" dirty="0">
                  <a:solidFill>
                    <a:srgbClr val="FFFFFF"/>
                  </a:solidFill>
                  <a:latin typeface="+mj-lt"/>
                  <a:cs typeface="Segoe UI Semibold" panose="020B0702040204020203" pitchFamily="34" charset="0"/>
                </a:rPr>
                <a:t>Language</a:t>
              </a:r>
            </a:p>
          </p:txBody>
        </p:sp>
      </p:grpSp>
    </p:spTree>
    <p:extLst>
      <p:ext uri="{BB962C8B-B14F-4D97-AF65-F5344CB8AC3E}">
        <p14:creationId xmlns:p14="http://schemas.microsoft.com/office/powerpoint/2010/main" val="1284522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89"/>
                                        </p:tgtEl>
                                      </p:cBhvr>
                                    </p:animEffect>
                                    <p:anim calcmode="lin" valueType="num">
                                      <p:cBhvr>
                                        <p:cTn id="7" dur="300"/>
                                        <p:tgtEl>
                                          <p:spTgt spid="89"/>
                                        </p:tgtEl>
                                        <p:attrNameLst>
                                          <p:attrName>ppt_x</p:attrName>
                                        </p:attrNameLst>
                                      </p:cBhvr>
                                      <p:tavLst>
                                        <p:tav tm="0">
                                          <p:val>
                                            <p:strVal val="ppt_x"/>
                                          </p:val>
                                        </p:tav>
                                        <p:tav tm="100000">
                                          <p:val>
                                            <p:strVal val="ppt_x"/>
                                          </p:val>
                                        </p:tav>
                                      </p:tavLst>
                                    </p:anim>
                                    <p:anim calcmode="lin" valueType="num">
                                      <p:cBhvr>
                                        <p:cTn id="8" dur="300"/>
                                        <p:tgtEl>
                                          <p:spTgt spid="89"/>
                                        </p:tgtEl>
                                        <p:attrNameLst>
                                          <p:attrName>ppt_y</p:attrName>
                                        </p:attrNameLst>
                                      </p:cBhvr>
                                      <p:tavLst>
                                        <p:tav tm="0">
                                          <p:val>
                                            <p:strVal val="ppt_y"/>
                                          </p:val>
                                        </p:tav>
                                        <p:tav tm="100000">
                                          <p:val>
                                            <p:strVal val="ppt_y+.1"/>
                                          </p:val>
                                        </p:tav>
                                      </p:tavLst>
                                    </p:anim>
                                    <p:set>
                                      <p:cBhvr>
                                        <p:cTn id="9" dur="1" fill="hold">
                                          <p:stCondLst>
                                            <p:cond delay="299"/>
                                          </p:stCondLst>
                                        </p:cTn>
                                        <p:tgtEl>
                                          <p:spTgt spid="89"/>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300"/>
                                        <p:tgtEl>
                                          <p:spTgt spid="2"/>
                                        </p:tgtEl>
                                      </p:cBhvr>
                                    </p:animEffect>
                                    <p:anim calcmode="lin" valueType="num">
                                      <p:cBhvr>
                                        <p:cTn id="13" dur="300" fill="hold"/>
                                        <p:tgtEl>
                                          <p:spTgt spid="2"/>
                                        </p:tgtEl>
                                        <p:attrNameLst>
                                          <p:attrName>ppt_x</p:attrName>
                                        </p:attrNameLst>
                                      </p:cBhvr>
                                      <p:tavLst>
                                        <p:tav tm="0">
                                          <p:val>
                                            <p:strVal val="#ppt_x"/>
                                          </p:val>
                                        </p:tav>
                                        <p:tav tm="100000">
                                          <p:val>
                                            <p:strVal val="#ppt_x"/>
                                          </p:val>
                                        </p:tav>
                                      </p:tavLst>
                                    </p:anim>
                                    <p:anim calcmode="lin" valueType="num">
                                      <p:cBhvr>
                                        <p:cTn id="14" dur="3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47" presetClass="entr" presetSubtype="0" fill="hold" nodeType="withEffect">
                                  <p:stCondLst>
                                    <p:cond delay="25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300"/>
                                        <p:tgtEl>
                                          <p:spTgt spid="6"/>
                                        </p:tgtEl>
                                      </p:cBhvr>
                                    </p:animEffect>
                                    <p:anim calcmode="lin" valueType="num">
                                      <p:cBhvr>
                                        <p:cTn id="23" dur="300" fill="hold"/>
                                        <p:tgtEl>
                                          <p:spTgt spid="6"/>
                                        </p:tgtEl>
                                        <p:attrNameLst>
                                          <p:attrName>ppt_x</p:attrName>
                                        </p:attrNameLst>
                                      </p:cBhvr>
                                      <p:tavLst>
                                        <p:tav tm="0">
                                          <p:val>
                                            <p:strVal val="#ppt_x"/>
                                          </p:val>
                                        </p:tav>
                                        <p:tav tm="100000">
                                          <p:val>
                                            <p:strVal val="#ppt_x"/>
                                          </p:val>
                                        </p:tav>
                                      </p:tavLst>
                                    </p:anim>
                                    <p:anim calcmode="lin" valueType="num">
                                      <p:cBhvr>
                                        <p:cTn id="24" dur="3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47" presetClass="entr" presetSubtype="0" fill="hold" nodeType="withEffect">
                                  <p:stCondLst>
                                    <p:cond delay="25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300"/>
                                        <p:tgtEl>
                                          <p:spTgt spid="7"/>
                                        </p:tgtEl>
                                      </p:cBhvr>
                                    </p:animEffect>
                                    <p:anim calcmode="lin" valueType="num">
                                      <p:cBhvr>
                                        <p:cTn id="33" dur="300" fill="hold"/>
                                        <p:tgtEl>
                                          <p:spTgt spid="7"/>
                                        </p:tgtEl>
                                        <p:attrNameLst>
                                          <p:attrName>ppt_x</p:attrName>
                                        </p:attrNameLst>
                                      </p:cBhvr>
                                      <p:tavLst>
                                        <p:tav tm="0">
                                          <p:val>
                                            <p:strVal val="#ppt_x"/>
                                          </p:val>
                                        </p:tav>
                                        <p:tav tm="100000">
                                          <p:val>
                                            <p:strVal val="#ppt_x"/>
                                          </p:val>
                                        </p:tav>
                                      </p:tavLst>
                                    </p:anim>
                                    <p:anim calcmode="lin" valueType="num">
                                      <p:cBhvr>
                                        <p:cTn id="34" dur="3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par>
                                <p:cTn id="40" presetID="47" presetClass="entr" presetSubtype="0" fill="hold" nodeType="withEffect">
                                  <p:stCondLst>
                                    <p:cond delay="25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300"/>
                                        <p:tgtEl>
                                          <p:spTgt spid="8"/>
                                        </p:tgtEl>
                                      </p:cBhvr>
                                    </p:animEffect>
                                    <p:anim calcmode="lin" valueType="num">
                                      <p:cBhvr>
                                        <p:cTn id="43" dur="300" fill="hold"/>
                                        <p:tgtEl>
                                          <p:spTgt spid="8"/>
                                        </p:tgtEl>
                                        <p:attrNameLst>
                                          <p:attrName>ppt_x</p:attrName>
                                        </p:attrNameLst>
                                      </p:cBhvr>
                                      <p:tavLst>
                                        <p:tav tm="0">
                                          <p:val>
                                            <p:strVal val="#ppt_x"/>
                                          </p:val>
                                        </p:tav>
                                        <p:tav tm="100000">
                                          <p:val>
                                            <p:strVal val="#ppt_x"/>
                                          </p:val>
                                        </p:tav>
                                      </p:tavLst>
                                    </p:anim>
                                    <p:anim calcmode="lin" valueType="num">
                                      <p:cBhvr>
                                        <p:cTn id="44" dur="3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par>
                                <p:cTn id="50" presetID="47" presetClass="entr" presetSubtype="0" fill="hold" nodeType="withEffect">
                                  <p:stCondLst>
                                    <p:cond delay="25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300"/>
                                        <p:tgtEl>
                                          <p:spTgt spid="9"/>
                                        </p:tgtEl>
                                      </p:cBhvr>
                                    </p:animEffect>
                                    <p:anim calcmode="lin" valueType="num">
                                      <p:cBhvr>
                                        <p:cTn id="53" dur="300" fill="hold"/>
                                        <p:tgtEl>
                                          <p:spTgt spid="9"/>
                                        </p:tgtEl>
                                        <p:attrNameLst>
                                          <p:attrName>ppt_x</p:attrName>
                                        </p:attrNameLst>
                                      </p:cBhvr>
                                      <p:tavLst>
                                        <p:tav tm="0">
                                          <p:val>
                                            <p:strVal val="#ppt_x"/>
                                          </p:val>
                                        </p:tav>
                                        <p:tav tm="100000">
                                          <p:val>
                                            <p:strVal val="#ppt_x"/>
                                          </p:val>
                                        </p:tav>
                                      </p:tavLst>
                                    </p:anim>
                                    <p:anim calcmode="lin" valueType="num">
                                      <p:cBhvr>
                                        <p:cTn id="54" dur="3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500"/>
                                        <p:tgtEl>
                                          <p:spTgt spid="66"/>
                                        </p:tgtEl>
                                      </p:cBhvr>
                                    </p:animEffect>
                                  </p:childTnLst>
                                </p:cTn>
                              </p:par>
                              <p:par>
                                <p:cTn id="60" presetID="47" presetClass="entr" presetSubtype="0" fill="hold" nodeType="withEffect">
                                  <p:stCondLst>
                                    <p:cond delay="25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300"/>
                                        <p:tgtEl>
                                          <p:spTgt spid="10"/>
                                        </p:tgtEl>
                                      </p:cBhvr>
                                    </p:animEffect>
                                    <p:anim calcmode="lin" valueType="num">
                                      <p:cBhvr>
                                        <p:cTn id="63" dur="300" fill="hold"/>
                                        <p:tgtEl>
                                          <p:spTgt spid="10"/>
                                        </p:tgtEl>
                                        <p:attrNameLst>
                                          <p:attrName>ppt_x</p:attrName>
                                        </p:attrNameLst>
                                      </p:cBhvr>
                                      <p:tavLst>
                                        <p:tav tm="0">
                                          <p:val>
                                            <p:strVal val="#ppt_x"/>
                                          </p:val>
                                        </p:tav>
                                        <p:tav tm="100000">
                                          <p:val>
                                            <p:strVal val="#ppt_x"/>
                                          </p:val>
                                        </p:tav>
                                      </p:tavLst>
                                    </p:anim>
                                    <p:anim calcmode="lin" valueType="num">
                                      <p:cBhvr>
                                        <p:cTn id="64" dur="3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tangle 135"/>
          <p:cNvSpPr/>
          <p:nvPr/>
        </p:nvSpPr>
        <p:spPr>
          <a:xfrm>
            <a:off x="1" y="487"/>
            <a:ext cx="12192000" cy="1411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mj-lt"/>
            </a:endParaRPr>
          </a:p>
        </p:txBody>
      </p:sp>
      <p:grpSp>
        <p:nvGrpSpPr>
          <p:cNvPr id="60" name="Group 59"/>
          <p:cNvGrpSpPr/>
          <p:nvPr/>
        </p:nvGrpSpPr>
        <p:grpSpPr>
          <a:xfrm>
            <a:off x="840728" y="363148"/>
            <a:ext cx="3228573" cy="754315"/>
            <a:chOff x="857585" y="369933"/>
            <a:chExt cx="3293313" cy="769441"/>
          </a:xfrm>
        </p:grpSpPr>
        <p:sp>
          <p:nvSpPr>
            <p:cNvPr id="63" name="Freeform 9"/>
            <p:cNvSpPr>
              <a:spLocks noChangeAspect="1"/>
            </p:cNvSpPr>
            <p:nvPr/>
          </p:nvSpPr>
          <p:spPr bwMode="auto">
            <a:xfrm>
              <a:off x="857585" y="475389"/>
              <a:ext cx="483854" cy="60843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mj-lt"/>
              </a:endParaRPr>
            </a:p>
          </p:txBody>
        </p:sp>
        <p:sp>
          <p:nvSpPr>
            <p:cNvPr id="68" name="Rectangle 67"/>
            <p:cNvSpPr/>
            <p:nvPr/>
          </p:nvSpPr>
          <p:spPr>
            <a:xfrm>
              <a:off x="1352882" y="369933"/>
              <a:ext cx="2798016" cy="769441"/>
            </a:xfrm>
            <a:prstGeom prst="rect">
              <a:avLst/>
            </a:prstGeom>
            <a:noFill/>
          </p:spPr>
          <p:txBody>
            <a:bodyPr wrap="square" anchor="ctr">
              <a:spAutoFit/>
            </a:bodyPr>
            <a:lstStyle/>
            <a:p>
              <a:pPr marL="179243" defTabSz="913386" fontAlgn="base">
                <a:spcBef>
                  <a:spcPts val="1175"/>
                </a:spcBef>
                <a:spcAft>
                  <a:spcPts val="1175"/>
                </a:spcAft>
                <a:defRPr/>
              </a:pPr>
              <a:r>
                <a:rPr lang="en-US" sz="4313" kern="0" dirty="0">
                  <a:solidFill>
                    <a:srgbClr val="FFFFFF"/>
                  </a:solidFill>
                  <a:latin typeface="+mj-lt"/>
                  <a:cs typeface="Segoe UI Semibold" panose="020B0702040204020203" pitchFamily="34" charset="0"/>
                </a:rPr>
                <a:t>Language</a:t>
              </a:r>
            </a:p>
          </p:txBody>
        </p:sp>
      </p:grpSp>
      <p:grpSp>
        <p:nvGrpSpPr>
          <p:cNvPr id="6" name="Group 5"/>
          <p:cNvGrpSpPr/>
          <p:nvPr/>
        </p:nvGrpSpPr>
        <p:grpSpPr>
          <a:xfrm>
            <a:off x="363135" y="276939"/>
            <a:ext cx="4014718" cy="841064"/>
            <a:chOff x="370416" y="281995"/>
            <a:chExt cx="4095221" cy="857929"/>
          </a:xfrm>
        </p:grpSpPr>
        <p:grpSp>
          <p:nvGrpSpPr>
            <p:cNvPr id="5" name="Group 4"/>
            <p:cNvGrpSpPr/>
            <p:nvPr/>
          </p:nvGrpSpPr>
          <p:grpSpPr>
            <a:xfrm>
              <a:off x="370416" y="281995"/>
              <a:ext cx="4095221" cy="857929"/>
              <a:chOff x="370416" y="281305"/>
              <a:chExt cx="4095221" cy="857929"/>
            </a:xfrm>
          </p:grpSpPr>
          <p:sp>
            <p:nvSpPr>
              <p:cNvPr id="62" name="Rectangle 61"/>
              <p:cNvSpPr/>
              <p:nvPr/>
            </p:nvSpPr>
            <p:spPr>
              <a:xfrm>
                <a:off x="1356203" y="369793"/>
                <a:ext cx="3109434" cy="769441"/>
              </a:xfrm>
              <a:prstGeom prst="rect">
                <a:avLst/>
              </a:prstGeom>
              <a:solidFill>
                <a:schemeClr val="accent1"/>
              </a:solidFill>
            </p:spPr>
            <p:txBody>
              <a:bodyPr wrap="square" anchor="ctr">
                <a:spAutoFit/>
              </a:bodyPr>
              <a:lstStyle/>
              <a:p>
                <a:pPr marL="179243" defTabSz="913386" fontAlgn="base">
                  <a:spcBef>
                    <a:spcPts val="1175"/>
                  </a:spcBef>
                  <a:spcAft>
                    <a:spcPts val="1175"/>
                  </a:spcAft>
                  <a:defRPr/>
                </a:pPr>
                <a:r>
                  <a:rPr lang="en-US" sz="4313" kern="0" dirty="0">
                    <a:solidFill>
                      <a:srgbClr val="FFFFFF"/>
                    </a:solidFill>
                    <a:latin typeface="+mj-lt"/>
                    <a:cs typeface="Segoe UI Semibold" panose="020B0702040204020203" pitchFamily="34" charset="0"/>
                  </a:rPr>
                  <a:t>Knowledge</a:t>
                </a:r>
              </a:p>
            </p:txBody>
          </p:sp>
          <p:sp>
            <p:nvSpPr>
              <p:cNvPr id="67" name="Rectangle 66"/>
              <p:cNvSpPr/>
              <p:nvPr/>
            </p:nvSpPr>
            <p:spPr>
              <a:xfrm>
                <a:off x="370416" y="281305"/>
                <a:ext cx="1066799" cy="624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mj-lt"/>
                </a:endParaRPr>
              </a:p>
            </p:txBody>
          </p:sp>
        </p:grpSp>
        <p:sp>
          <p:nvSpPr>
            <p:cNvPr id="71" name="Freeform 5"/>
            <p:cNvSpPr>
              <a:spLocks/>
            </p:cNvSpPr>
            <p:nvPr/>
          </p:nvSpPr>
          <p:spPr bwMode="auto">
            <a:xfrm>
              <a:off x="680827" y="458609"/>
              <a:ext cx="660611" cy="66061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mj-lt"/>
              </a:endParaRPr>
            </a:p>
          </p:txBody>
        </p:sp>
      </p:grpSp>
      <p:grpSp>
        <p:nvGrpSpPr>
          <p:cNvPr id="19" name="Group 18"/>
          <p:cNvGrpSpPr/>
          <p:nvPr/>
        </p:nvGrpSpPr>
        <p:grpSpPr>
          <a:xfrm>
            <a:off x="6677643" y="2652048"/>
            <a:ext cx="1568743" cy="1568743"/>
            <a:chOff x="6746821" y="2704730"/>
            <a:chExt cx="1600200" cy="1600200"/>
          </a:xfrm>
        </p:grpSpPr>
        <p:sp>
          <p:nvSpPr>
            <p:cNvPr id="39" name="Rectangle 38"/>
            <p:cNvSpPr/>
            <p:nvPr/>
          </p:nvSpPr>
          <p:spPr>
            <a:xfrm>
              <a:off x="674682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mj-lt"/>
              </a:endParaRPr>
            </a:p>
          </p:txBody>
        </p:sp>
        <p:grpSp>
          <p:nvGrpSpPr>
            <p:cNvPr id="18" name="Group 17"/>
            <p:cNvGrpSpPr/>
            <p:nvPr/>
          </p:nvGrpSpPr>
          <p:grpSpPr>
            <a:xfrm>
              <a:off x="6953196" y="2913486"/>
              <a:ext cx="1187450" cy="1182688"/>
              <a:chOff x="6953196" y="2913486"/>
              <a:chExt cx="1187450" cy="1182688"/>
            </a:xfrm>
          </p:grpSpPr>
          <p:grpSp>
            <p:nvGrpSpPr>
              <p:cNvPr id="119" name="Group 4"/>
              <p:cNvGrpSpPr>
                <a:grpSpLocks noChangeAspect="1"/>
              </p:cNvGrpSpPr>
              <p:nvPr/>
            </p:nvGrpSpPr>
            <p:grpSpPr bwMode="auto">
              <a:xfrm>
                <a:off x="6953196" y="2913486"/>
                <a:ext cx="1187450" cy="1182688"/>
                <a:chOff x="864" y="1833"/>
                <a:chExt cx="748" cy="745"/>
              </a:xfrm>
            </p:grpSpPr>
            <p:sp>
              <p:nvSpPr>
                <p:cNvPr id="120"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mj-lt"/>
                  </a:endParaRPr>
                </a:p>
              </p:txBody>
            </p:sp>
            <p:sp>
              <p:nvSpPr>
                <p:cNvPr id="121"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mj-lt"/>
                  </a:endParaRPr>
                </a:p>
              </p:txBody>
            </p:sp>
          </p:grpSp>
          <p:grpSp>
            <p:nvGrpSpPr>
              <p:cNvPr id="17" name="Group 16"/>
              <p:cNvGrpSpPr/>
              <p:nvPr/>
            </p:nvGrpSpPr>
            <p:grpSpPr>
              <a:xfrm>
                <a:off x="7371067" y="3328976"/>
                <a:ext cx="351709" cy="351709"/>
                <a:chOff x="8353301" y="532550"/>
                <a:chExt cx="531936" cy="531936"/>
              </a:xfrm>
            </p:grpSpPr>
            <p:sp>
              <p:nvSpPr>
                <p:cNvPr id="16" name="Rounded Rectangle 15"/>
                <p:cNvSpPr/>
                <p:nvPr/>
              </p:nvSpPr>
              <p:spPr>
                <a:xfrm>
                  <a:off x="8353301" y="532550"/>
                  <a:ext cx="379536" cy="37953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mj-lt"/>
                  </a:endParaRPr>
                </a:p>
              </p:txBody>
            </p:sp>
            <p:sp>
              <p:nvSpPr>
                <p:cNvPr id="129" name="Rounded Rectangle 128"/>
                <p:cNvSpPr/>
                <p:nvPr/>
              </p:nvSpPr>
              <p:spPr>
                <a:xfrm>
                  <a:off x="8505701" y="684950"/>
                  <a:ext cx="379536" cy="37953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mj-lt"/>
                  </a:endParaRPr>
                </a:p>
              </p:txBody>
            </p:sp>
          </p:grpSp>
        </p:grpSp>
      </p:grpSp>
      <p:grpSp>
        <p:nvGrpSpPr>
          <p:cNvPr id="15" name="Group 14"/>
          <p:cNvGrpSpPr/>
          <p:nvPr/>
        </p:nvGrpSpPr>
        <p:grpSpPr>
          <a:xfrm>
            <a:off x="3942693" y="2652048"/>
            <a:ext cx="1568743" cy="1568743"/>
            <a:chOff x="3957030" y="2704730"/>
            <a:chExt cx="1600200" cy="1600200"/>
          </a:xfrm>
        </p:grpSpPr>
        <p:sp>
          <p:nvSpPr>
            <p:cNvPr id="49" name="Rectangle 48"/>
            <p:cNvSpPr/>
            <p:nvPr/>
          </p:nvSpPr>
          <p:spPr>
            <a:xfrm>
              <a:off x="3957030"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mj-lt"/>
              </a:endParaRPr>
            </a:p>
          </p:txBody>
        </p:sp>
        <p:grpSp>
          <p:nvGrpSpPr>
            <p:cNvPr id="14" name="Group 13"/>
            <p:cNvGrpSpPr/>
            <p:nvPr/>
          </p:nvGrpSpPr>
          <p:grpSpPr>
            <a:xfrm>
              <a:off x="4163405" y="2913486"/>
              <a:ext cx="1187450" cy="1182688"/>
              <a:chOff x="4163405" y="2913486"/>
              <a:chExt cx="1187450" cy="1182688"/>
            </a:xfrm>
          </p:grpSpPr>
          <p:grpSp>
            <p:nvGrpSpPr>
              <p:cNvPr id="116" name="Group 4"/>
              <p:cNvGrpSpPr>
                <a:grpSpLocks noChangeAspect="1"/>
              </p:cNvGrpSpPr>
              <p:nvPr/>
            </p:nvGrpSpPr>
            <p:grpSpPr bwMode="auto">
              <a:xfrm>
                <a:off x="4163405" y="2913486"/>
                <a:ext cx="1187450" cy="1182688"/>
                <a:chOff x="864" y="1833"/>
                <a:chExt cx="748" cy="745"/>
              </a:xfrm>
            </p:grpSpPr>
            <p:sp>
              <p:nvSpPr>
                <p:cNvPr id="117"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mj-lt"/>
                  </a:endParaRPr>
                </a:p>
              </p:txBody>
            </p:sp>
            <p:sp>
              <p:nvSpPr>
                <p:cNvPr id="118"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mj-lt"/>
                  </a:endParaRPr>
                </a:p>
              </p:txBody>
            </p:sp>
          </p:grpSp>
          <p:sp>
            <p:nvSpPr>
              <p:cNvPr id="128" name="Freeform 127"/>
              <p:cNvSpPr/>
              <p:nvPr/>
            </p:nvSpPr>
            <p:spPr bwMode="auto">
              <a:xfrm>
                <a:off x="4585178" y="3323071"/>
                <a:ext cx="339143" cy="363518"/>
              </a:xfrm>
              <a:custGeom>
                <a:avLst/>
                <a:gdLst>
                  <a:gd name="connsiteX0" fmla="*/ 437394 w 500666"/>
                  <a:gd name="connsiteY0" fmla="*/ 0 h 536650"/>
                  <a:gd name="connsiteX1" fmla="*/ 500666 w 500666"/>
                  <a:gd name="connsiteY1" fmla="*/ 63272 h 536650"/>
                  <a:gd name="connsiteX2" fmla="*/ 437394 w 500666"/>
                  <a:gd name="connsiteY2" fmla="*/ 126544 h 536650"/>
                  <a:gd name="connsiteX3" fmla="*/ 412766 w 500666"/>
                  <a:gd name="connsiteY3" fmla="*/ 121572 h 536650"/>
                  <a:gd name="connsiteX4" fmla="*/ 411363 w 500666"/>
                  <a:gd name="connsiteY4" fmla="*/ 120626 h 536650"/>
                  <a:gd name="connsiteX5" fmla="*/ 376504 w 500666"/>
                  <a:gd name="connsiteY5" fmla="*/ 164195 h 536650"/>
                  <a:gd name="connsiteX6" fmla="*/ 377311 w 500666"/>
                  <a:gd name="connsiteY6" fmla="*/ 164739 h 536650"/>
                  <a:gd name="connsiteX7" fmla="*/ 409480 w 500666"/>
                  <a:gd name="connsiteY7" fmla="*/ 242402 h 536650"/>
                  <a:gd name="connsiteX8" fmla="*/ 299648 w 500666"/>
                  <a:gd name="connsiteY8" fmla="*/ 352234 h 536650"/>
                  <a:gd name="connsiteX9" fmla="*/ 285638 w 500666"/>
                  <a:gd name="connsiteY9" fmla="*/ 349405 h 536650"/>
                  <a:gd name="connsiteX10" fmla="*/ 267537 w 500666"/>
                  <a:gd name="connsiteY10" fmla="*/ 427306 h 536650"/>
                  <a:gd name="connsiteX11" fmla="*/ 270754 w 500666"/>
                  <a:gd name="connsiteY11" fmla="*/ 428638 h 536650"/>
                  <a:gd name="connsiteX12" fmla="*/ 289286 w 500666"/>
                  <a:gd name="connsiteY12" fmla="*/ 473378 h 536650"/>
                  <a:gd name="connsiteX13" fmla="*/ 226014 w 500666"/>
                  <a:gd name="connsiteY13" fmla="*/ 536650 h 536650"/>
                  <a:gd name="connsiteX14" fmla="*/ 162742 w 500666"/>
                  <a:gd name="connsiteY14" fmla="*/ 473378 h 536650"/>
                  <a:gd name="connsiteX15" fmla="*/ 181274 w 500666"/>
                  <a:gd name="connsiteY15" fmla="*/ 428638 h 536650"/>
                  <a:gd name="connsiteX16" fmla="*/ 224445 w 500666"/>
                  <a:gd name="connsiteY16" fmla="*/ 410756 h 536650"/>
                  <a:gd name="connsiteX17" fmla="*/ 242331 w 500666"/>
                  <a:gd name="connsiteY17" fmla="*/ 333782 h 536650"/>
                  <a:gd name="connsiteX18" fmla="*/ 221985 w 500666"/>
                  <a:gd name="connsiteY18" fmla="*/ 320065 h 536650"/>
                  <a:gd name="connsiteX19" fmla="*/ 198447 w 500666"/>
                  <a:gd name="connsiteY19" fmla="*/ 285154 h 536650"/>
                  <a:gd name="connsiteX20" fmla="*/ 192213 w 500666"/>
                  <a:gd name="connsiteY20" fmla="*/ 254275 h 536650"/>
                  <a:gd name="connsiteX21" fmla="*/ 121928 w 500666"/>
                  <a:gd name="connsiteY21" fmla="*/ 254275 h 536650"/>
                  <a:gd name="connsiteX22" fmla="*/ 121572 w 500666"/>
                  <a:gd name="connsiteY22" fmla="*/ 256043 h 536650"/>
                  <a:gd name="connsiteX23" fmla="*/ 63272 w 500666"/>
                  <a:gd name="connsiteY23" fmla="*/ 294687 h 536650"/>
                  <a:gd name="connsiteX24" fmla="*/ 0 w 500666"/>
                  <a:gd name="connsiteY24" fmla="*/ 231415 h 536650"/>
                  <a:gd name="connsiteX25" fmla="*/ 63272 w 500666"/>
                  <a:gd name="connsiteY25" fmla="*/ 168143 h 536650"/>
                  <a:gd name="connsiteX26" fmla="*/ 121572 w 500666"/>
                  <a:gd name="connsiteY26" fmla="*/ 206787 h 536650"/>
                  <a:gd name="connsiteX27" fmla="*/ 121929 w 500666"/>
                  <a:gd name="connsiteY27" fmla="*/ 208556 h 536650"/>
                  <a:gd name="connsiteX28" fmla="*/ 196649 w 500666"/>
                  <a:gd name="connsiteY28" fmla="*/ 208556 h 536650"/>
                  <a:gd name="connsiteX29" fmla="*/ 198447 w 500666"/>
                  <a:gd name="connsiteY29" fmla="*/ 199650 h 536650"/>
                  <a:gd name="connsiteX30" fmla="*/ 299648 w 500666"/>
                  <a:gd name="connsiteY30" fmla="*/ 132570 h 536650"/>
                  <a:gd name="connsiteX31" fmla="*/ 337191 w 500666"/>
                  <a:gd name="connsiteY31" fmla="*/ 140149 h 536650"/>
                  <a:gd name="connsiteX32" fmla="*/ 379074 w 500666"/>
                  <a:gd name="connsiteY32" fmla="*/ 87801 h 536650"/>
                  <a:gd name="connsiteX33" fmla="*/ 374122 w 500666"/>
                  <a:gd name="connsiteY33" fmla="*/ 63272 h 536650"/>
                  <a:gd name="connsiteX34" fmla="*/ 437394 w 500666"/>
                  <a:gd name="connsiteY34" fmla="*/ 0 h 53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0666" h="536650">
                    <a:moveTo>
                      <a:pt x="437394" y="0"/>
                    </a:moveTo>
                    <a:cubicBezTo>
                      <a:pt x="472338" y="0"/>
                      <a:pt x="500666" y="28328"/>
                      <a:pt x="500666" y="63272"/>
                    </a:cubicBezTo>
                    <a:cubicBezTo>
                      <a:pt x="500666" y="98216"/>
                      <a:pt x="472338" y="126544"/>
                      <a:pt x="437394" y="126544"/>
                    </a:cubicBezTo>
                    <a:cubicBezTo>
                      <a:pt x="428658" y="126544"/>
                      <a:pt x="420336" y="124773"/>
                      <a:pt x="412766" y="121572"/>
                    </a:cubicBezTo>
                    <a:lnTo>
                      <a:pt x="411363" y="120626"/>
                    </a:lnTo>
                    <a:lnTo>
                      <a:pt x="376504" y="164195"/>
                    </a:lnTo>
                    <a:lnTo>
                      <a:pt x="377311" y="164739"/>
                    </a:lnTo>
                    <a:cubicBezTo>
                      <a:pt x="397187" y="184614"/>
                      <a:pt x="409480" y="212072"/>
                      <a:pt x="409480" y="242402"/>
                    </a:cubicBezTo>
                    <a:cubicBezTo>
                      <a:pt x="409480" y="303061"/>
                      <a:pt x="360307" y="352234"/>
                      <a:pt x="299648" y="352234"/>
                    </a:cubicBezTo>
                    <a:lnTo>
                      <a:pt x="285638" y="349405"/>
                    </a:lnTo>
                    <a:lnTo>
                      <a:pt x="267537" y="427306"/>
                    </a:lnTo>
                    <a:lnTo>
                      <a:pt x="270754" y="428638"/>
                    </a:lnTo>
                    <a:cubicBezTo>
                      <a:pt x="282204" y="440088"/>
                      <a:pt x="289286" y="455906"/>
                      <a:pt x="289286" y="473378"/>
                    </a:cubicBezTo>
                    <a:cubicBezTo>
                      <a:pt x="289286" y="508322"/>
                      <a:pt x="260958" y="536650"/>
                      <a:pt x="226014" y="536650"/>
                    </a:cubicBezTo>
                    <a:cubicBezTo>
                      <a:pt x="191070" y="536650"/>
                      <a:pt x="162742" y="508322"/>
                      <a:pt x="162742" y="473378"/>
                    </a:cubicBezTo>
                    <a:cubicBezTo>
                      <a:pt x="162742" y="455906"/>
                      <a:pt x="169824" y="440088"/>
                      <a:pt x="181274" y="428638"/>
                    </a:cubicBezTo>
                    <a:lnTo>
                      <a:pt x="224445" y="410756"/>
                    </a:lnTo>
                    <a:lnTo>
                      <a:pt x="242331" y="333782"/>
                    </a:lnTo>
                    <a:lnTo>
                      <a:pt x="221985" y="320065"/>
                    </a:lnTo>
                    <a:cubicBezTo>
                      <a:pt x="212047" y="310127"/>
                      <a:pt x="204005" y="298294"/>
                      <a:pt x="198447" y="285154"/>
                    </a:cubicBezTo>
                    <a:lnTo>
                      <a:pt x="192213" y="254275"/>
                    </a:lnTo>
                    <a:lnTo>
                      <a:pt x="121928" y="254275"/>
                    </a:lnTo>
                    <a:lnTo>
                      <a:pt x="121572" y="256043"/>
                    </a:lnTo>
                    <a:cubicBezTo>
                      <a:pt x="111966" y="278752"/>
                      <a:pt x="89480" y="294687"/>
                      <a:pt x="63272" y="294687"/>
                    </a:cubicBezTo>
                    <a:cubicBezTo>
                      <a:pt x="28328" y="294687"/>
                      <a:pt x="0" y="266359"/>
                      <a:pt x="0" y="231415"/>
                    </a:cubicBezTo>
                    <a:cubicBezTo>
                      <a:pt x="0" y="196471"/>
                      <a:pt x="28328" y="168143"/>
                      <a:pt x="63272" y="168143"/>
                    </a:cubicBezTo>
                    <a:cubicBezTo>
                      <a:pt x="89480" y="168143"/>
                      <a:pt x="111966" y="184077"/>
                      <a:pt x="121572" y="206787"/>
                    </a:cubicBezTo>
                    <a:lnTo>
                      <a:pt x="121929" y="208556"/>
                    </a:lnTo>
                    <a:lnTo>
                      <a:pt x="196649" y="208556"/>
                    </a:lnTo>
                    <a:lnTo>
                      <a:pt x="198447" y="199650"/>
                    </a:lnTo>
                    <a:cubicBezTo>
                      <a:pt x="215121" y="160230"/>
                      <a:pt x="254154" y="132570"/>
                      <a:pt x="299648" y="132570"/>
                    </a:cubicBezTo>
                    <a:lnTo>
                      <a:pt x="337191" y="140149"/>
                    </a:lnTo>
                    <a:lnTo>
                      <a:pt x="379074" y="87801"/>
                    </a:lnTo>
                    <a:lnTo>
                      <a:pt x="374122" y="63272"/>
                    </a:lnTo>
                    <a:cubicBezTo>
                      <a:pt x="374122" y="28328"/>
                      <a:pt x="402450" y="0"/>
                      <a:pt x="437394" y="0"/>
                    </a:cubicBezTo>
                    <a:close/>
                  </a:path>
                </a:pathLst>
              </a:cu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mj-lt"/>
                </a:endParaRPr>
              </a:p>
            </p:txBody>
          </p:sp>
        </p:grpSp>
      </p:grpSp>
      <p:grpSp>
        <p:nvGrpSpPr>
          <p:cNvPr id="90" name="Group 89"/>
          <p:cNvGrpSpPr/>
          <p:nvPr/>
        </p:nvGrpSpPr>
        <p:grpSpPr>
          <a:xfrm>
            <a:off x="557834" y="4243050"/>
            <a:ext cx="2868559" cy="1548401"/>
            <a:chOff x="504297" y="3519968"/>
            <a:chExt cx="2926080" cy="1579450"/>
          </a:xfrm>
        </p:grpSpPr>
        <p:sp>
          <p:nvSpPr>
            <p:cNvPr id="91" name="TextBox 90"/>
            <p:cNvSpPr txBox="1"/>
            <p:nvPr/>
          </p:nvSpPr>
          <p:spPr>
            <a:xfrm>
              <a:off x="504297" y="3519968"/>
              <a:ext cx="2926080"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rgbClr val="737373"/>
                  </a:solidFill>
                  <a:latin typeface="+mj-lt"/>
                  <a:cs typeface="Segoe UI Semibold" panose="020B0702040204020203" pitchFamily="34" charset="0"/>
                </a:rPr>
                <a:t>Academic Knowledge API</a:t>
              </a:r>
            </a:p>
          </p:txBody>
        </p:sp>
        <p:sp>
          <p:nvSpPr>
            <p:cNvPr id="92" name="Rectangle 91"/>
            <p:cNvSpPr/>
            <p:nvPr/>
          </p:nvSpPr>
          <p:spPr>
            <a:xfrm>
              <a:off x="637301" y="4300738"/>
              <a:ext cx="2660073" cy="798680"/>
            </a:xfrm>
            <a:prstGeom prst="rect">
              <a:avLst/>
            </a:prstGeom>
          </p:spPr>
          <p:txBody>
            <a:bodyPr wrap="square">
              <a:spAutoFit/>
            </a:bodyPr>
            <a:lstStyle/>
            <a:p>
              <a:pPr algn="ctr" defTabSz="896386">
                <a:lnSpc>
                  <a:spcPct val="90000"/>
                </a:lnSpc>
                <a:spcAft>
                  <a:spcPts val="588"/>
                </a:spcAft>
                <a:defRPr/>
              </a:pPr>
              <a:r>
                <a:rPr lang="en-US" sz="1667" kern="0" dirty="0">
                  <a:solidFill>
                    <a:srgbClr val="505050"/>
                  </a:solidFill>
                  <a:latin typeface="+mj-lt"/>
                </a:rPr>
                <a:t>Explore relationships among academic papers, journals, and authors</a:t>
              </a:r>
            </a:p>
          </p:txBody>
        </p:sp>
      </p:grpSp>
      <p:grpSp>
        <p:nvGrpSpPr>
          <p:cNvPr id="93" name="Group 92"/>
          <p:cNvGrpSpPr/>
          <p:nvPr/>
        </p:nvGrpSpPr>
        <p:grpSpPr>
          <a:xfrm>
            <a:off x="8762682" y="4378831"/>
            <a:ext cx="2868559" cy="1414666"/>
            <a:chOff x="8873669" y="3658470"/>
            <a:chExt cx="2926080" cy="1443032"/>
          </a:xfrm>
        </p:grpSpPr>
        <p:sp>
          <p:nvSpPr>
            <p:cNvPr id="94" name="TextBox 93"/>
            <p:cNvSpPr txBox="1"/>
            <p:nvPr/>
          </p:nvSpPr>
          <p:spPr>
            <a:xfrm>
              <a:off x="8873669" y="3658470"/>
              <a:ext cx="2926080" cy="572460"/>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rgbClr val="737373"/>
                  </a:solidFill>
                  <a:latin typeface="+mj-lt"/>
                  <a:cs typeface="Segoe UI Semibold" panose="020B0702040204020203" pitchFamily="34" charset="0"/>
                </a:rPr>
                <a:t>Recommendations API</a:t>
              </a:r>
            </a:p>
          </p:txBody>
        </p:sp>
        <p:sp>
          <p:nvSpPr>
            <p:cNvPr id="95" name="Rectangle 94"/>
            <p:cNvSpPr/>
            <p:nvPr/>
          </p:nvSpPr>
          <p:spPr>
            <a:xfrm>
              <a:off x="9006673" y="4300738"/>
              <a:ext cx="2660073" cy="800764"/>
            </a:xfrm>
            <a:prstGeom prst="rect">
              <a:avLst/>
            </a:prstGeom>
          </p:spPr>
          <p:txBody>
            <a:bodyPr wrap="square">
              <a:spAutoFit/>
            </a:bodyPr>
            <a:lstStyle/>
            <a:p>
              <a:pPr algn="ctr" defTabSz="896386">
                <a:lnSpc>
                  <a:spcPct val="90000"/>
                </a:lnSpc>
                <a:spcAft>
                  <a:spcPts val="588"/>
                </a:spcAft>
                <a:defRPr/>
              </a:pPr>
              <a:r>
                <a:rPr lang="en-US" sz="1667" kern="0" dirty="0">
                  <a:solidFill>
                    <a:srgbClr val="505050"/>
                  </a:solidFill>
                  <a:latin typeface="+mj-lt"/>
                </a:rPr>
                <a:t>Provide personalized product recommendations for your customers</a:t>
              </a:r>
            </a:p>
          </p:txBody>
        </p:sp>
      </p:grpSp>
      <p:grpSp>
        <p:nvGrpSpPr>
          <p:cNvPr id="96" name="Group 95"/>
          <p:cNvGrpSpPr/>
          <p:nvPr/>
        </p:nvGrpSpPr>
        <p:grpSpPr>
          <a:xfrm>
            <a:off x="3292784" y="4243050"/>
            <a:ext cx="2868559" cy="1548401"/>
            <a:chOff x="3294088" y="3519968"/>
            <a:chExt cx="2926080" cy="1579450"/>
          </a:xfrm>
        </p:grpSpPr>
        <p:sp>
          <p:nvSpPr>
            <p:cNvPr id="97" name="TextBox 96"/>
            <p:cNvSpPr txBox="1"/>
            <p:nvPr/>
          </p:nvSpPr>
          <p:spPr>
            <a:xfrm>
              <a:off x="3294088" y="3519968"/>
              <a:ext cx="2926080"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rgbClr val="737373"/>
                  </a:solidFill>
                  <a:latin typeface="+mj-lt"/>
                  <a:cs typeface="Segoe UI Semibold" panose="020B0702040204020203" pitchFamily="34" charset="0"/>
                </a:rPr>
                <a:t>Knowledge Exploration Service</a:t>
              </a:r>
            </a:p>
          </p:txBody>
        </p:sp>
        <p:sp>
          <p:nvSpPr>
            <p:cNvPr id="98" name="Rectangle 97"/>
            <p:cNvSpPr/>
            <p:nvPr/>
          </p:nvSpPr>
          <p:spPr>
            <a:xfrm>
              <a:off x="3427092" y="4300738"/>
              <a:ext cx="2660073" cy="798680"/>
            </a:xfrm>
            <a:prstGeom prst="rect">
              <a:avLst/>
            </a:prstGeom>
          </p:spPr>
          <p:txBody>
            <a:bodyPr wrap="square">
              <a:spAutoFit/>
            </a:bodyPr>
            <a:lstStyle/>
            <a:p>
              <a:pPr algn="ctr" defTabSz="896386">
                <a:lnSpc>
                  <a:spcPct val="90000"/>
                </a:lnSpc>
                <a:spcAft>
                  <a:spcPts val="588"/>
                </a:spcAft>
                <a:defRPr/>
              </a:pPr>
              <a:r>
                <a:rPr lang="en-US" sz="1667" kern="0" dirty="0">
                  <a:solidFill>
                    <a:srgbClr val="505050"/>
                  </a:solidFill>
                  <a:latin typeface="+mj-lt"/>
                </a:rPr>
                <a:t>Add interactive search over structured data to your project</a:t>
              </a:r>
            </a:p>
          </p:txBody>
        </p:sp>
      </p:grpSp>
      <p:grpSp>
        <p:nvGrpSpPr>
          <p:cNvPr id="99" name="Group 98"/>
          <p:cNvGrpSpPr/>
          <p:nvPr/>
        </p:nvGrpSpPr>
        <p:grpSpPr>
          <a:xfrm>
            <a:off x="6158123" y="4378829"/>
            <a:ext cx="2607782" cy="1412623"/>
            <a:chOff x="6216883" y="3658469"/>
            <a:chExt cx="2660073" cy="1440949"/>
          </a:xfrm>
        </p:grpSpPr>
        <p:sp>
          <p:nvSpPr>
            <p:cNvPr id="100" name="TextBox 99"/>
            <p:cNvSpPr txBox="1"/>
            <p:nvPr/>
          </p:nvSpPr>
          <p:spPr>
            <a:xfrm>
              <a:off x="6216883" y="3658469"/>
              <a:ext cx="2660073" cy="572460"/>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rgbClr val="737373"/>
                  </a:solidFill>
                  <a:latin typeface="+mj-lt"/>
                  <a:cs typeface="Segoe UI Semibold" panose="020B0702040204020203" pitchFamily="34" charset="0"/>
                </a:rPr>
                <a:t>Entity Linking Service</a:t>
              </a:r>
            </a:p>
          </p:txBody>
        </p:sp>
        <p:sp>
          <p:nvSpPr>
            <p:cNvPr id="101" name="Rectangle 100"/>
            <p:cNvSpPr/>
            <p:nvPr/>
          </p:nvSpPr>
          <p:spPr>
            <a:xfrm>
              <a:off x="6216883" y="4300738"/>
              <a:ext cx="2660073" cy="798680"/>
            </a:xfrm>
            <a:prstGeom prst="rect">
              <a:avLst/>
            </a:prstGeom>
          </p:spPr>
          <p:txBody>
            <a:bodyPr wrap="square">
              <a:spAutoFit/>
            </a:bodyPr>
            <a:lstStyle/>
            <a:p>
              <a:pPr algn="ctr" defTabSz="896386">
                <a:lnSpc>
                  <a:spcPct val="90000"/>
                </a:lnSpc>
                <a:spcAft>
                  <a:spcPts val="588"/>
                </a:spcAft>
                <a:defRPr/>
              </a:pPr>
              <a:r>
                <a:rPr lang="en-US" sz="1667" kern="0" dirty="0">
                  <a:solidFill>
                    <a:srgbClr val="505050"/>
                  </a:solidFill>
                  <a:latin typeface="+mj-lt"/>
                </a:rPr>
                <a:t>Contextually extend knowledge of people, locations, and events</a:t>
              </a:r>
            </a:p>
          </p:txBody>
        </p:sp>
      </p:grpSp>
      <p:grpSp>
        <p:nvGrpSpPr>
          <p:cNvPr id="21" name="Group 20"/>
          <p:cNvGrpSpPr/>
          <p:nvPr/>
        </p:nvGrpSpPr>
        <p:grpSpPr>
          <a:xfrm>
            <a:off x="9412592" y="2652048"/>
            <a:ext cx="1568743" cy="1568743"/>
            <a:chOff x="9536611" y="2704730"/>
            <a:chExt cx="1600200" cy="1600200"/>
          </a:xfrm>
        </p:grpSpPr>
        <p:sp>
          <p:nvSpPr>
            <p:cNvPr id="32" name="Rectangle 31"/>
            <p:cNvSpPr/>
            <p:nvPr/>
          </p:nvSpPr>
          <p:spPr>
            <a:xfrm>
              <a:off x="953661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mj-lt"/>
              </a:endParaRPr>
            </a:p>
          </p:txBody>
        </p:sp>
        <p:grpSp>
          <p:nvGrpSpPr>
            <p:cNvPr id="20" name="Group 19"/>
            <p:cNvGrpSpPr/>
            <p:nvPr/>
          </p:nvGrpSpPr>
          <p:grpSpPr>
            <a:xfrm>
              <a:off x="9742986" y="2913486"/>
              <a:ext cx="1187450" cy="1182688"/>
              <a:chOff x="9742986" y="2913486"/>
              <a:chExt cx="1187450" cy="1182688"/>
            </a:xfrm>
          </p:grpSpPr>
          <p:grpSp>
            <p:nvGrpSpPr>
              <p:cNvPr id="122" name="Group 4"/>
              <p:cNvGrpSpPr>
                <a:grpSpLocks noChangeAspect="1"/>
              </p:cNvGrpSpPr>
              <p:nvPr/>
            </p:nvGrpSpPr>
            <p:grpSpPr bwMode="auto">
              <a:xfrm>
                <a:off x="9742986" y="2913486"/>
                <a:ext cx="1187450" cy="1182688"/>
                <a:chOff x="864" y="1833"/>
                <a:chExt cx="748" cy="745"/>
              </a:xfrm>
            </p:grpSpPr>
            <p:sp>
              <p:nvSpPr>
                <p:cNvPr id="123"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mj-lt"/>
                  </a:endParaRPr>
                </a:p>
              </p:txBody>
            </p:sp>
            <p:sp>
              <p:nvSpPr>
                <p:cNvPr id="124"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mj-lt"/>
                  </a:endParaRPr>
                </a:p>
              </p:txBody>
            </p:sp>
          </p:grpSp>
          <p:sp>
            <p:nvSpPr>
              <p:cNvPr id="132" name="Freeform 5"/>
              <p:cNvSpPr>
                <a:spLocks/>
              </p:cNvSpPr>
              <p:nvPr/>
            </p:nvSpPr>
            <p:spPr bwMode="auto">
              <a:xfrm>
                <a:off x="10176635" y="3297789"/>
                <a:ext cx="365124" cy="365125"/>
              </a:xfrm>
              <a:custGeom>
                <a:avLst/>
                <a:gdLst>
                  <a:gd name="T0" fmla="*/ 20 w 91"/>
                  <a:gd name="T1" fmla="*/ 85 h 91"/>
                  <a:gd name="T2" fmla="*/ 15 w 91"/>
                  <a:gd name="T3" fmla="*/ 91 h 91"/>
                  <a:gd name="T4" fmla="*/ 3 w 91"/>
                  <a:gd name="T5" fmla="*/ 91 h 91"/>
                  <a:gd name="T6" fmla="*/ 0 w 91"/>
                  <a:gd name="T7" fmla="*/ 89 h 91"/>
                  <a:gd name="T8" fmla="*/ 0 w 91"/>
                  <a:gd name="T9" fmla="*/ 48 h 91"/>
                  <a:gd name="T10" fmla="*/ 3 w 91"/>
                  <a:gd name="T11" fmla="*/ 46 h 91"/>
                  <a:gd name="T12" fmla="*/ 17 w 91"/>
                  <a:gd name="T13" fmla="*/ 46 h 91"/>
                  <a:gd name="T14" fmla="*/ 21 w 91"/>
                  <a:gd name="T15" fmla="*/ 44 h 91"/>
                  <a:gd name="T16" fmla="*/ 31 w 91"/>
                  <a:gd name="T17" fmla="*/ 30 h 91"/>
                  <a:gd name="T18" fmla="*/ 44 w 91"/>
                  <a:gd name="T19" fmla="*/ 21 h 91"/>
                  <a:gd name="T20" fmla="*/ 55 w 91"/>
                  <a:gd name="T21" fmla="*/ 6 h 91"/>
                  <a:gd name="T22" fmla="*/ 56 w 91"/>
                  <a:gd name="T23" fmla="*/ 4 h 91"/>
                  <a:gd name="T24" fmla="*/ 63 w 91"/>
                  <a:gd name="T25" fmla="*/ 0 h 91"/>
                  <a:gd name="T26" fmla="*/ 67 w 91"/>
                  <a:gd name="T27" fmla="*/ 7 h 91"/>
                  <a:gd name="T28" fmla="*/ 62 w 91"/>
                  <a:gd name="T29" fmla="*/ 20 h 91"/>
                  <a:gd name="T30" fmla="*/ 55 w 91"/>
                  <a:gd name="T31" fmla="*/ 34 h 91"/>
                  <a:gd name="T32" fmla="*/ 58 w 91"/>
                  <a:gd name="T33" fmla="*/ 37 h 91"/>
                  <a:gd name="T34" fmla="*/ 82 w 91"/>
                  <a:gd name="T35" fmla="*/ 37 h 91"/>
                  <a:gd name="T36" fmla="*/ 87 w 91"/>
                  <a:gd name="T37" fmla="*/ 46 h 91"/>
                  <a:gd name="T38" fmla="*/ 82 w 91"/>
                  <a:gd name="T39" fmla="*/ 54 h 91"/>
                  <a:gd name="T40" fmla="*/ 82 w 91"/>
                  <a:gd name="T41" fmla="*/ 59 h 91"/>
                  <a:gd name="T42" fmla="*/ 77 w 91"/>
                  <a:gd name="T43" fmla="*/ 71 h 91"/>
                  <a:gd name="T44" fmla="*/ 74 w 91"/>
                  <a:gd name="T45" fmla="*/ 77 h 91"/>
                  <a:gd name="T46" fmla="*/ 59 w 91"/>
                  <a:gd name="T47" fmla="*/ 91 h 91"/>
                  <a:gd name="T48" fmla="*/ 29 w 91"/>
                  <a:gd name="T49" fmla="*/ 89 h 91"/>
                  <a:gd name="T50" fmla="*/ 20 w 91"/>
                  <a:gd name="T51" fmla="*/ 8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91">
                    <a:moveTo>
                      <a:pt x="20" y="85"/>
                    </a:moveTo>
                    <a:cubicBezTo>
                      <a:pt x="21" y="91"/>
                      <a:pt x="19" y="91"/>
                      <a:pt x="15" y="91"/>
                    </a:cubicBezTo>
                    <a:cubicBezTo>
                      <a:pt x="11" y="91"/>
                      <a:pt x="7" y="91"/>
                      <a:pt x="3" y="91"/>
                    </a:cubicBezTo>
                    <a:cubicBezTo>
                      <a:pt x="1" y="91"/>
                      <a:pt x="0" y="91"/>
                      <a:pt x="0" y="89"/>
                    </a:cubicBezTo>
                    <a:cubicBezTo>
                      <a:pt x="0" y="75"/>
                      <a:pt x="0" y="61"/>
                      <a:pt x="0" y="48"/>
                    </a:cubicBezTo>
                    <a:cubicBezTo>
                      <a:pt x="0" y="46"/>
                      <a:pt x="1" y="46"/>
                      <a:pt x="3" y="46"/>
                    </a:cubicBezTo>
                    <a:cubicBezTo>
                      <a:pt x="8" y="46"/>
                      <a:pt x="12" y="46"/>
                      <a:pt x="17" y="46"/>
                    </a:cubicBezTo>
                    <a:cubicBezTo>
                      <a:pt x="19" y="46"/>
                      <a:pt x="20" y="46"/>
                      <a:pt x="21" y="44"/>
                    </a:cubicBezTo>
                    <a:cubicBezTo>
                      <a:pt x="22" y="37"/>
                      <a:pt x="26" y="33"/>
                      <a:pt x="31" y="30"/>
                    </a:cubicBezTo>
                    <a:cubicBezTo>
                      <a:pt x="35" y="27"/>
                      <a:pt x="40" y="24"/>
                      <a:pt x="44" y="21"/>
                    </a:cubicBezTo>
                    <a:cubicBezTo>
                      <a:pt x="49" y="17"/>
                      <a:pt x="53" y="13"/>
                      <a:pt x="55" y="6"/>
                    </a:cubicBezTo>
                    <a:cubicBezTo>
                      <a:pt x="56" y="6"/>
                      <a:pt x="56" y="5"/>
                      <a:pt x="56" y="4"/>
                    </a:cubicBezTo>
                    <a:cubicBezTo>
                      <a:pt x="58" y="2"/>
                      <a:pt x="60" y="0"/>
                      <a:pt x="63" y="0"/>
                    </a:cubicBezTo>
                    <a:cubicBezTo>
                      <a:pt x="66" y="1"/>
                      <a:pt x="67" y="4"/>
                      <a:pt x="67" y="7"/>
                    </a:cubicBezTo>
                    <a:cubicBezTo>
                      <a:pt x="67" y="12"/>
                      <a:pt x="65" y="16"/>
                      <a:pt x="62" y="20"/>
                    </a:cubicBezTo>
                    <a:cubicBezTo>
                      <a:pt x="59" y="24"/>
                      <a:pt x="57" y="29"/>
                      <a:pt x="55" y="34"/>
                    </a:cubicBezTo>
                    <a:cubicBezTo>
                      <a:pt x="55" y="37"/>
                      <a:pt x="55" y="37"/>
                      <a:pt x="58" y="37"/>
                    </a:cubicBezTo>
                    <a:cubicBezTo>
                      <a:pt x="66" y="37"/>
                      <a:pt x="74" y="37"/>
                      <a:pt x="82" y="37"/>
                    </a:cubicBezTo>
                    <a:cubicBezTo>
                      <a:pt x="89" y="37"/>
                      <a:pt x="91" y="40"/>
                      <a:pt x="87" y="46"/>
                    </a:cubicBezTo>
                    <a:cubicBezTo>
                      <a:pt x="86" y="49"/>
                      <a:pt x="84" y="51"/>
                      <a:pt x="82" y="54"/>
                    </a:cubicBezTo>
                    <a:cubicBezTo>
                      <a:pt x="81" y="55"/>
                      <a:pt x="82" y="57"/>
                      <a:pt x="82" y="59"/>
                    </a:cubicBezTo>
                    <a:cubicBezTo>
                      <a:pt x="82" y="63"/>
                      <a:pt x="81" y="67"/>
                      <a:pt x="77" y="71"/>
                    </a:cubicBezTo>
                    <a:cubicBezTo>
                      <a:pt x="75" y="72"/>
                      <a:pt x="75" y="75"/>
                      <a:pt x="74" y="77"/>
                    </a:cubicBezTo>
                    <a:cubicBezTo>
                      <a:pt x="73" y="86"/>
                      <a:pt x="67" y="91"/>
                      <a:pt x="59" y="91"/>
                    </a:cubicBezTo>
                    <a:cubicBezTo>
                      <a:pt x="49" y="91"/>
                      <a:pt x="39" y="90"/>
                      <a:pt x="29" y="89"/>
                    </a:cubicBezTo>
                    <a:cubicBezTo>
                      <a:pt x="26" y="88"/>
                      <a:pt x="23" y="87"/>
                      <a:pt x="20" y="85"/>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mj-lt"/>
                </a:endParaRPr>
              </a:p>
            </p:txBody>
          </p:sp>
        </p:grpSp>
      </p:grpSp>
      <p:grpSp>
        <p:nvGrpSpPr>
          <p:cNvPr id="26" name="Group 25"/>
          <p:cNvGrpSpPr/>
          <p:nvPr/>
        </p:nvGrpSpPr>
        <p:grpSpPr>
          <a:xfrm>
            <a:off x="1207744" y="2652048"/>
            <a:ext cx="1568743" cy="1568743"/>
            <a:chOff x="1167239" y="2704730"/>
            <a:chExt cx="1600200" cy="1600200"/>
          </a:xfrm>
        </p:grpSpPr>
        <p:sp>
          <p:nvSpPr>
            <p:cNvPr id="59" name="Rectangle 58"/>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mj-lt"/>
              </a:endParaRPr>
            </a:p>
          </p:txBody>
        </p:sp>
        <p:pic>
          <p:nvPicPr>
            <p:cNvPr id="25" name="Picture 24"/>
            <p:cNvPicPr>
              <a:picLocks noChangeAspect="1"/>
            </p:cNvPicPr>
            <p:nvPr/>
          </p:nvPicPr>
          <p:blipFill>
            <a:blip r:embed="rId3"/>
            <a:stretch>
              <a:fillRect/>
            </a:stretch>
          </p:blipFill>
          <p:spPr>
            <a:xfrm>
              <a:off x="1375976" y="2913467"/>
              <a:ext cx="1182727" cy="1182727"/>
            </a:xfrm>
            <a:prstGeom prst="rect">
              <a:avLst/>
            </a:prstGeom>
          </p:spPr>
        </p:pic>
      </p:grpSp>
    </p:spTree>
    <p:extLst>
      <p:ext uri="{BB962C8B-B14F-4D97-AF65-F5344CB8AC3E}">
        <p14:creationId xmlns:p14="http://schemas.microsoft.com/office/powerpoint/2010/main" val="290997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60"/>
                                        </p:tgtEl>
                                      </p:cBhvr>
                                    </p:animEffect>
                                    <p:anim calcmode="lin" valueType="num">
                                      <p:cBhvr>
                                        <p:cTn id="7" dur="300"/>
                                        <p:tgtEl>
                                          <p:spTgt spid="60"/>
                                        </p:tgtEl>
                                        <p:attrNameLst>
                                          <p:attrName>ppt_x</p:attrName>
                                        </p:attrNameLst>
                                      </p:cBhvr>
                                      <p:tavLst>
                                        <p:tav tm="0">
                                          <p:val>
                                            <p:strVal val="ppt_x"/>
                                          </p:val>
                                        </p:tav>
                                        <p:tav tm="100000">
                                          <p:val>
                                            <p:strVal val="ppt_x"/>
                                          </p:val>
                                        </p:tav>
                                      </p:tavLst>
                                    </p:anim>
                                    <p:anim calcmode="lin" valueType="num">
                                      <p:cBhvr>
                                        <p:cTn id="8" dur="300"/>
                                        <p:tgtEl>
                                          <p:spTgt spid="60"/>
                                        </p:tgtEl>
                                        <p:attrNameLst>
                                          <p:attrName>ppt_y</p:attrName>
                                        </p:attrNameLst>
                                      </p:cBhvr>
                                      <p:tavLst>
                                        <p:tav tm="0">
                                          <p:val>
                                            <p:strVal val="ppt_y"/>
                                          </p:val>
                                        </p:tav>
                                        <p:tav tm="100000">
                                          <p:val>
                                            <p:strVal val="ppt_y+.1"/>
                                          </p:val>
                                        </p:tav>
                                      </p:tavLst>
                                    </p:anim>
                                    <p:set>
                                      <p:cBhvr>
                                        <p:cTn id="9" dur="1" fill="hold">
                                          <p:stCondLst>
                                            <p:cond delay="299"/>
                                          </p:stCondLst>
                                        </p:cTn>
                                        <p:tgtEl>
                                          <p:spTgt spid="60"/>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00"/>
                                        <p:tgtEl>
                                          <p:spTgt spid="6"/>
                                        </p:tgtEl>
                                      </p:cBhvr>
                                    </p:animEffect>
                                    <p:anim calcmode="lin" valueType="num">
                                      <p:cBhvr>
                                        <p:cTn id="13" dur="300" fill="hold"/>
                                        <p:tgtEl>
                                          <p:spTgt spid="6"/>
                                        </p:tgtEl>
                                        <p:attrNameLst>
                                          <p:attrName>ppt_x</p:attrName>
                                        </p:attrNameLst>
                                      </p:cBhvr>
                                      <p:tavLst>
                                        <p:tav tm="0">
                                          <p:val>
                                            <p:strVal val="#ppt_x"/>
                                          </p:val>
                                        </p:tav>
                                        <p:tav tm="100000">
                                          <p:val>
                                            <p:strVal val="#ppt_x"/>
                                          </p:val>
                                        </p:tav>
                                      </p:tavLst>
                                    </p:anim>
                                    <p:anim calcmode="lin" valueType="num">
                                      <p:cBhvr>
                                        <p:cTn id="14" dur="3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47" presetClass="entr" presetSubtype="0" fill="hold" nodeType="withEffect">
                                  <p:stCondLst>
                                    <p:cond delay="250"/>
                                  </p:stCondLst>
                                  <p:childTnLst>
                                    <p:set>
                                      <p:cBhvr>
                                        <p:cTn id="21" dur="1" fill="hold">
                                          <p:stCondLst>
                                            <p:cond delay="0"/>
                                          </p:stCondLst>
                                        </p:cTn>
                                        <p:tgtEl>
                                          <p:spTgt spid="90"/>
                                        </p:tgtEl>
                                        <p:attrNameLst>
                                          <p:attrName>style.visibility</p:attrName>
                                        </p:attrNameLst>
                                      </p:cBhvr>
                                      <p:to>
                                        <p:strVal val="visible"/>
                                      </p:to>
                                    </p:set>
                                    <p:animEffect transition="in" filter="fade">
                                      <p:cBhvr>
                                        <p:cTn id="22" dur="300"/>
                                        <p:tgtEl>
                                          <p:spTgt spid="90"/>
                                        </p:tgtEl>
                                      </p:cBhvr>
                                    </p:animEffect>
                                    <p:anim calcmode="lin" valueType="num">
                                      <p:cBhvr>
                                        <p:cTn id="23" dur="300" fill="hold"/>
                                        <p:tgtEl>
                                          <p:spTgt spid="90"/>
                                        </p:tgtEl>
                                        <p:attrNameLst>
                                          <p:attrName>ppt_x</p:attrName>
                                        </p:attrNameLst>
                                      </p:cBhvr>
                                      <p:tavLst>
                                        <p:tav tm="0">
                                          <p:val>
                                            <p:strVal val="#ppt_x"/>
                                          </p:val>
                                        </p:tav>
                                        <p:tav tm="100000">
                                          <p:val>
                                            <p:strVal val="#ppt_x"/>
                                          </p:val>
                                        </p:tav>
                                      </p:tavLst>
                                    </p:anim>
                                    <p:anim calcmode="lin" valueType="num">
                                      <p:cBhvr>
                                        <p:cTn id="24" dur="300" fill="hold"/>
                                        <p:tgtEl>
                                          <p:spTgt spid="9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47" presetClass="entr" presetSubtype="0" fill="hold" nodeType="withEffect">
                                  <p:stCondLst>
                                    <p:cond delay="250"/>
                                  </p:stCondLst>
                                  <p:childTnLst>
                                    <p:set>
                                      <p:cBhvr>
                                        <p:cTn id="31" dur="1" fill="hold">
                                          <p:stCondLst>
                                            <p:cond delay="0"/>
                                          </p:stCondLst>
                                        </p:cTn>
                                        <p:tgtEl>
                                          <p:spTgt spid="96"/>
                                        </p:tgtEl>
                                        <p:attrNameLst>
                                          <p:attrName>style.visibility</p:attrName>
                                        </p:attrNameLst>
                                      </p:cBhvr>
                                      <p:to>
                                        <p:strVal val="visible"/>
                                      </p:to>
                                    </p:set>
                                    <p:animEffect transition="in" filter="fade">
                                      <p:cBhvr>
                                        <p:cTn id="32" dur="300"/>
                                        <p:tgtEl>
                                          <p:spTgt spid="96"/>
                                        </p:tgtEl>
                                      </p:cBhvr>
                                    </p:animEffect>
                                    <p:anim calcmode="lin" valueType="num">
                                      <p:cBhvr>
                                        <p:cTn id="33" dur="300" fill="hold"/>
                                        <p:tgtEl>
                                          <p:spTgt spid="96"/>
                                        </p:tgtEl>
                                        <p:attrNameLst>
                                          <p:attrName>ppt_x</p:attrName>
                                        </p:attrNameLst>
                                      </p:cBhvr>
                                      <p:tavLst>
                                        <p:tav tm="0">
                                          <p:val>
                                            <p:strVal val="#ppt_x"/>
                                          </p:val>
                                        </p:tav>
                                        <p:tav tm="100000">
                                          <p:val>
                                            <p:strVal val="#ppt_x"/>
                                          </p:val>
                                        </p:tav>
                                      </p:tavLst>
                                    </p:anim>
                                    <p:anim calcmode="lin" valueType="num">
                                      <p:cBhvr>
                                        <p:cTn id="34" dur="300" fill="hold"/>
                                        <p:tgtEl>
                                          <p:spTgt spid="9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47" presetClass="entr" presetSubtype="0" fill="hold" nodeType="withEffect">
                                  <p:stCondLst>
                                    <p:cond delay="250"/>
                                  </p:stCondLst>
                                  <p:childTnLst>
                                    <p:set>
                                      <p:cBhvr>
                                        <p:cTn id="41" dur="1" fill="hold">
                                          <p:stCondLst>
                                            <p:cond delay="0"/>
                                          </p:stCondLst>
                                        </p:cTn>
                                        <p:tgtEl>
                                          <p:spTgt spid="99"/>
                                        </p:tgtEl>
                                        <p:attrNameLst>
                                          <p:attrName>style.visibility</p:attrName>
                                        </p:attrNameLst>
                                      </p:cBhvr>
                                      <p:to>
                                        <p:strVal val="visible"/>
                                      </p:to>
                                    </p:set>
                                    <p:animEffect transition="in" filter="fade">
                                      <p:cBhvr>
                                        <p:cTn id="42" dur="300"/>
                                        <p:tgtEl>
                                          <p:spTgt spid="99"/>
                                        </p:tgtEl>
                                      </p:cBhvr>
                                    </p:animEffect>
                                    <p:anim calcmode="lin" valueType="num">
                                      <p:cBhvr>
                                        <p:cTn id="43" dur="300" fill="hold"/>
                                        <p:tgtEl>
                                          <p:spTgt spid="99"/>
                                        </p:tgtEl>
                                        <p:attrNameLst>
                                          <p:attrName>ppt_x</p:attrName>
                                        </p:attrNameLst>
                                      </p:cBhvr>
                                      <p:tavLst>
                                        <p:tav tm="0">
                                          <p:val>
                                            <p:strVal val="#ppt_x"/>
                                          </p:val>
                                        </p:tav>
                                        <p:tav tm="100000">
                                          <p:val>
                                            <p:strVal val="#ppt_x"/>
                                          </p:val>
                                        </p:tav>
                                      </p:tavLst>
                                    </p:anim>
                                    <p:anim calcmode="lin" valueType="num">
                                      <p:cBhvr>
                                        <p:cTn id="44" dur="300" fill="hold"/>
                                        <p:tgtEl>
                                          <p:spTgt spid="9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47" presetClass="entr" presetSubtype="0" fill="hold" nodeType="withEffect">
                                  <p:stCondLst>
                                    <p:cond delay="250"/>
                                  </p:stCondLst>
                                  <p:childTnLst>
                                    <p:set>
                                      <p:cBhvr>
                                        <p:cTn id="51" dur="1" fill="hold">
                                          <p:stCondLst>
                                            <p:cond delay="0"/>
                                          </p:stCondLst>
                                        </p:cTn>
                                        <p:tgtEl>
                                          <p:spTgt spid="93"/>
                                        </p:tgtEl>
                                        <p:attrNameLst>
                                          <p:attrName>style.visibility</p:attrName>
                                        </p:attrNameLst>
                                      </p:cBhvr>
                                      <p:to>
                                        <p:strVal val="visible"/>
                                      </p:to>
                                    </p:set>
                                    <p:animEffect transition="in" filter="fade">
                                      <p:cBhvr>
                                        <p:cTn id="52" dur="300"/>
                                        <p:tgtEl>
                                          <p:spTgt spid="93"/>
                                        </p:tgtEl>
                                      </p:cBhvr>
                                    </p:animEffect>
                                    <p:anim calcmode="lin" valueType="num">
                                      <p:cBhvr>
                                        <p:cTn id="53" dur="300" fill="hold"/>
                                        <p:tgtEl>
                                          <p:spTgt spid="93"/>
                                        </p:tgtEl>
                                        <p:attrNameLst>
                                          <p:attrName>ppt_x</p:attrName>
                                        </p:attrNameLst>
                                      </p:cBhvr>
                                      <p:tavLst>
                                        <p:tav tm="0">
                                          <p:val>
                                            <p:strVal val="#ppt_x"/>
                                          </p:val>
                                        </p:tav>
                                        <p:tav tm="100000">
                                          <p:val>
                                            <p:strVal val="#ppt_x"/>
                                          </p:val>
                                        </p:tav>
                                      </p:tavLst>
                                    </p:anim>
                                    <p:anim calcmode="lin" valueType="num">
                                      <p:cBhvr>
                                        <p:cTn id="54" dur="300" fill="hold"/>
                                        <p:tgtEl>
                                          <p:spTgt spid="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ctangle 182"/>
          <p:cNvSpPr/>
          <p:nvPr/>
        </p:nvSpPr>
        <p:spPr>
          <a:xfrm>
            <a:off x="1" y="487"/>
            <a:ext cx="12192000" cy="1411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mj-lt"/>
            </a:endParaRPr>
          </a:p>
        </p:txBody>
      </p:sp>
      <p:grpSp>
        <p:nvGrpSpPr>
          <p:cNvPr id="95" name="Group 94"/>
          <p:cNvGrpSpPr/>
          <p:nvPr/>
        </p:nvGrpSpPr>
        <p:grpSpPr>
          <a:xfrm>
            <a:off x="667444" y="363688"/>
            <a:ext cx="3710409" cy="754315"/>
            <a:chOff x="680827" y="370483"/>
            <a:chExt cx="3784810" cy="769441"/>
          </a:xfrm>
        </p:grpSpPr>
        <p:sp>
          <p:nvSpPr>
            <p:cNvPr id="116" name="Rectangle 115"/>
            <p:cNvSpPr/>
            <p:nvPr/>
          </p:nvSpPr>
          <p:spPr>
            <a:xfrm>
              <a:off x="1356203" y="370483"/>
              <a:ext cx="3109434" cy="769441"/>
            </a:xfrm>
            <a:prstGeom prst="rect">
              <a:avLst/>
            </a:prstGeom>
            <a:noFill/>
          </p:spPr>
          <p:txBody>
            <a:bodyPr wrap="square" anchor="ctr">
              <a:spAutoFit/>
            </a:bodyPr>
            <a:lstStyle/>
            <a:p>
              <a:pPr marL="179243" defTabSz="913386" fontAlgn="base">
                <a:spcBef>
                  <a:spcPts val="1175"/>
                </a:spcBef>
                <a:spcAft>
                  <a:spcPts val="1175"/>
                </a:spcAft>
                <a:defRPr/>
              </a:pPr>
              <a:r>
                <a:rPr lang="en-US" sz="4313" kern="0" dirty="0">
                  <a:solidFill>
                    <a:srgbClr val="FFFFFF"/>
                  </a:solidFill>
                  <a:latin typeface="+mj-lt"/>
                  <a:cs typeface="Segoe UI Semibold" panose="020B0702040204020203" pitchFamily="34" charset="0"/>
                </a:rPr>
                <a:t>Knowledge</a:t>
              </a:r>
            </a:p>
          </p:txBody>
        </p:sp>
        <p:sp>
          <p:nvSpPr>
            <p:cNvPr id="115" name="Freeform 5"/>
            <p:cNvSpPr>
              <a:spLocks/>
            </p:cNvSpPr>
            <p:nvPr/>
          </p:nvSpPr>
          <p:spPr bwMode="auto">
            <a:xfrm>
              <a:off x="680827" y="458609"/>
              <a:ext cx="660611" cy="66061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mj-lt"/>
              </a:endParaRPr>
            </a:p>
          </p:txBody>
        </p:sp>
      </p:grpSp>
      <p:grpSp>
        <p:nvGrpSpPr>
          <p:cNvPr id="2" name="Group 1"/>
          <p:cNvGrpSpPr/>
          <p:nvPr/>
        </p:nvGrpSpPr>
        <p:grpSpPr>
          <a:xfrm>
            <a:off x="378211" y="363010"/>
            <a:ext cx="3999642" cy="760732"/>
            <a:chOff x="385794" y="369793"/>
            <a:chExt cx="4079843" cy="775986"/>
          </a:xfrm>
        </p:grpSpPr>
        <p:sp>
          <p:nvSpPr>
            <p:cNvPr id="123" name="Rectangle 122"/>
            <p:cNvSpPr/>
            <p:nvPr/>
          </p:nvSpPr>
          <p:spPr>
            <a:xfrm>
              <a:off x="385794" y="458609"/>
              <a:ext cx="1066799" cy="6606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mj-lt"/>
              </a:endParaRPr>
            </a:p>
          </p:txBody>
        </p:sp>
        <p:sp>
          <p:nvSpPr>
            <p:cNvPr id="129" name="Rectangle 128"/>
            <p:cNvSpPr/>
            <p:nvPr/>
          </p:nvSpPr>
          <p:spPr>
            <a:xfrm>
              <a:off x="1356203" y="369793"/>
              <a:ext cx="3109434" cy="769441"/>
            </a:xfrm>
            <a:prstGeom prst="rect">
              <a:avLst/>
            </a:prstGeom>
            <a:solidFill>
              <a:schemeClr val="accent1"/>
            </a:solidFill>
          </p:spPr>
          <p:txBody>
            <a:bodyPr wrap="square" anchor="ctr">
              <a:spAutoFit/>
            </a:bodyPr>
            <a:lstStyle/>
            <a:p>
              <a:pPr marL="179243" defTabSz="913386" fontAlgn="base">
                <a:spcBef>
                  <a:spcPts val="1175"/>
                </a:spcBef>
                <a:spcAft>
                  <a:spcPts val="1175"/>
                </a:spcAft>
                <a:defRPr/>
              </a:pPr>
              <a:r>
                <a:rPr lang="en-US" sz="4313" kern="0" dirty="0">
                  <a:solidFill>
                    <a:srgbClr val="FFFFFF"/>
                  </a:solidFill>
                  <a:latin typeface="+mj-lt"/>
                  <a:cs typeface="Segoe UI Semibold" panose="020B0702040204020203" pitchFamily="34" charset="0"/>
                </a:rPr>
                <a:t>Search</a:t>
              </a:r>
            </a:p>
          </p:txBody>
        </p:sp>
        <p:grpSp>
          <p:nvGrpSpPr>
            <p:cNvPr id="117" name="Group 116"/>
            <p:cNvGrpSpPr/>
            <p:nvPr/>
          </p:nvGrpSpPr>
          <p:grpSpPr>
            <a:xfrm>
              <a:off x="610542" y="462540"/>
              <a:ext cx="730895" cy="683239"/>
              <a:chOff x="10905951" y="3353835"/>
              <a:chExt cx="537571" cy="528489"/>
            </a:xfrm>
          </p:grpSpPr>
          <p:sp>
            <p:nvSpPr>
              <p:cNvPr id="118" name="Oval 13"/>
              <p:cNvSpPr>
                <a:spLocks noChangeArrowheads="1"/>
              </p:cNvSpPr>
              <p:nvPr/>
            </p:nvSpPr>
            <p:spPr bwMode="auto">
              <a:xfrm>
                <a:off x="11016824" y="3353835"/>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mj-lt"/>
                </a:endParaRPr>
              </a:p>
            </p:txBody>
          </p:sp>
          <p:sp>
            <p:nvSpPr>
              <p:cNvPr id="120" name="Freeform 14"/>
              <p:cNvSpPr>
                <a:spLocks/>
              </p:cNvSpPr>
              <p:nvPr/>
            </p:nvSpPr>
            <p:spPr bwMode="auto">
              <a:xfrm>
                <a:off x="10905951"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mj-lt"/>
                </a:endParaRPr>
              </a:p>
            </p:txBody>
          </p:sp>
        </p:grpSp>
      </p:grpSp>
      <p:grpSp>
        <p:nvGrpSpPr>
          <p:cNvPr id="182" name="Group 181"/>
          <p:cNvGrpSpPr/>
          <p:nvPr/>
        </p:nvGrpSpPr>
        <p:grpSpPr>
          <a:xfrm>
            <a:off x="10054224" y="2652046"/>
            <a:ext cx="1568743" cy="1568743"/>
            <a:chOff x="10270699" y="2704728"/>
            <a:chExt cx="1600200" cy="1600200"/>
          </a:xfrm>
        </p:grpSpPr>
        <p:sp>
          <p:nvSpPr>
            <p:cNvPr id="27" name="Rectangle 26"/>
            <p:cNvSpPr/>
            <p:nvPr/>
          </p:nvSpPr>
          <p:spPr>
            <a:xfrm>
              <a:off x="10270699" y="2704728"/>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mj-lt"/>
              </a:endParaRPr>
            </a:p>
          </p:txBody>
        </p:sp>
        <p:grpSp>
          <p:nvGrpSpPr>
            <p:cNvPr id="181" name="Group 180"/>
            <p:cNvGrpSpPr/>
            <p:nvPr/>
          </p:nvGrpSpPr>
          <p:grpSpPr>
            <a:xfrm>
              <a:off x="10499067" y="2976928"/>
              <a:ext cx="1143464" cy="1055801"/>
              <a:chOff x="10499067" y="2976928"/>
              <a:chExt cx="1143464" cy="1055801"/>
            </a:xfrm>
          </p:grpSpPr>
          <p:grpSp>
            <p:nvGrpSpPr>
              <p:cNvPr id="110" name="Group 109"/>
              <p:cNvGrpSpPr/>
              <p:nvPr/>
            </p:nvGrpSpPr>
            <p:grpSpPr>
              <a:xfrm>
                <a:off x="10499067" y="2976928"/>
                <a:ext cx="1143464" cy="1055801"/>
                <a:chOff x="5587334" y="5524242"/>
                <a:chExt cx="528992" cy="488437"/>
              </a:xfrm>
            </p:grpSpPr>
            <p:sp>
              <p:nvSpPr>
                <p:cNvPr id="111"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mj-lt"/>
                  </a:endParaRPr>
                </a:p>
              </p:txBody>
            </p:sp>
            <p:sp>
              <p:nvSpPr>
                <p:cNvPr id="112"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mj-lt"/>
                  </a:endParaRPr>
                </a:p>
              </p:txBody>
            </p:sp>
            <p:sp>
              <p:nvSpPr>
                <p:cNvPr id="113"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mj-lt"/>
                  </a:endParaRPr>
                </a:p>
              </p:txBody>
            </p:sp>
          </p:grpSp>
          <p:grpSp>
            <p:nvGrpSpPr>
              <p:cNvPr id="175" name="Group 174"/>
              <p:cNvGrpSpPr/>
              <p:nvPr/>
            </p:nvGrpSpPr>
            <p:grpSpPr>
              <a:xfrm rot="3600000">
                <a:off x="10972033" y="3318014"/>
                <a:ext cx="370344" cy="228378"/>
                <a:chOff x="2813051" y="1889126"/>
                <a:chExt cx="285750" cy="176212"/>
              </a:xfrm>
            </p:grpSpPr>
            <p:sp>
              <p:nvSpPr>
                <p:cNvPr id="176" name="Freeform 164"/>
                <p:cNvSpPr>
                  <a:spLocks/>
                </p:cNvSpPr>
                <p:nvPr/>
              </p:nvSpPr>
              <p:spPr bwMode="auto">
                <a:xfrm>
                  <a:off x="2938463" y="2027238"/>
                  <a:ext cx="36513" cy="38100"/>
                </a:xfrm>
                <a:custGeom>
                  <a:avLst/>
                  <a:gdLst>
                    <a:gd name="T0" fmla="*/ 8 w 10"/>
                    <a:gd name="T1" fmla="*/ 8 h 10"/>
                    <a:gd name="T2" fmla="*/ 8 w 10"/>
                    <a:gd name="T3" fmla="*/ 2 h 10"/>
                    <a:gd name="T4" fmla="*/ 2 w 10"/>
                    <a:gd name="T5" fmla="*/ 2 h 10"/>
                    <a:gd name="T6" fmla="*/ 2 w 10"/>
                    <a:gd name="T7" fmla="*/ 8 h 10"/>
                    <a:gd name="T8" fmla="*/ 8 w 10"/>
                    <a:gd name="T9" fmla="*/ 8 h 10"/>
                  </a:gdLst>
                  <a:ahLst/>
                  <a:cxnLst>
                    <a:cxn ang="0">
                      <a:pos x="T0" y="T1"/>
                    </a:cxn>
                    <a:cxn ang="0">
                      <a:pos x="T2" y="T3"/>
                    </a:cxn>
                    <a:cxn ang="0">
                      <a:pos x="T4" y="T5"/>
                    </a:cxn>
                    <a:cxn ang="0">
                      <a:pos x="T6" y="T7"/>
                    </a:cxn>
                    <a:cxn ang="0">
                      <a:pos x="T8" y="T9"/>
                    </a:cxn>
                  </a:cxnLst>
                  <a:rect l="0" t="0" r="r" b="b"/>
                  <a:pathLst>
                    <a:path w="10" h="10">
                      <a:moveTo>
                        <a:pt x="8" y="8"/>
                      </a:moveTo>
                      <a:cubicBezTo>
                        <a:pt x="10" y="7"/>
                        <a:pt x="10" y="3"/>
                        <a:pt x="8" y="2"/>
                      </a:cubicBezTo>
                      <a:cubicBezTo>
                        <a:pt x="7" y="0"/>
                        <a:pt x="3" y="0"/>
                        <a:pt x="2" y="2"/>
                      </a:cubicBezTo>
                      <a:cubicBezTo>
                        <a:pt x="0" y="3"/>
                        <a:pt x="0" y="7"/>
                        <a:pt x="2" y="8"/>
                      </a:cubicBezTo>
                      <a:cubicBezTo>
                        <a:pt x="3" y="10"/>
                        <a:pt x="7" y="10"/>
                        <a:pt x="8" y="8"/>
                      </a:cubicBezTo>
                      <a:close/>
                    </a:path>
                  </a:pathLst>
                </a:custGeom>
                <a:solidFill>
                  <a:srgbClr val="FFFFFF"/>
                </a:solidFill>
                <a:ln w="11113" cap="rnd">
                  <a:no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mj-lt"/>
                  </a:endParaRPr>
                </a:p>
              </p:txBody>
            </p:sp>
            <p:sp>
              <p:nvSpPr>
                <p:cNvPr id="177" name="Freeform 191"/>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1113"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mj-lt"/>
                  </a:endParaRPr>
                </a:p>
              </p:txBody>
            </p:sp>
            <p:sp>
              <p:nvSpPr>
                <p:cNvPr id="178" name="Freeform 192"/>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mj-lt"/>
                  </a:endParaRPr>
                </a:p>
              </p:txBody>
            </p:sp>
            <p:sp>
              <p:nvSpPr>
                <p:cNvPr id="179" name="Freeform 193"/>
                <p:cNvSpPr>
                  <a:spLocks/>
                </p:cNvSpPr>
                <p:nvPr/>
              </p:nvSpPr>
              <p:spPr bwMode="auto">
                <a:xfrm>
                  <a:off x="2881131" y="1955922"/>
                  <a:ext cx="150813" cy="41275"/>
                </a:xfrm>
                <a:custGeom>
                  <a:avLst/>
                  <a:gdLst>
                    <a:gd name="T0" fmla="*/ 40 w 40"/>
                    <a:gd name="T1" fmla="*/ 11 h 11"/>
                    <a:gd name="T2" fmla="*/ 20 w 40"/>
                    <a:gd name="T3" fmla="*/ 0 h 11"/>
                    <a:gd name="T4" fmla="*/ 0 w 40"/>
                    <a:gd name="T5" fmla="*/ 11 h 11"/>
                  </a:gdLst>
                  <a:ahLst/>
                  <a:cxnLst>
                    <a:cxn ang="0">
                      <a:pos x="T0" y="T1"/>
                    </a:cxn>
                    <a:cxn ang="0">
                      <a:pos x="T2" y="T3"/>
                    </a:cxn>
                    <a:cxn ang="0">
                      <a:pos x="T4" y="T5"/>
                    </a:cxn>
                  </a:cxnLst>
                  <a:rect l="0" t="0" r="r" b="b"/>
                  <a:pathLst>
                    <a:path w="40" h="11">
                      <a:moveTo>
                        <a:pt x="40" y="11"/>
                      </a:moveTo>
                      <a:cubicBezTo>
                        <a:pt x="36" y="4"/>
                        <a:pt x="28" y="0"/>
                        <a:pt x="20" y="0"/>
                      </a:cubicBezTo>
                      <a:cubicBezTo>
                        <a:pt x="12" y="0"/>
                        <a:pt x="4" y="4"/>
                        <a:pt x="0" y="11"/>
                      </a:cubicBezTo>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mj-lt"/>
                  </a:endParaRPr>
                </a:p>
              </p:txBody>
            </p:sp>
          </p:grpSp>
        </p:grpSp>
      </p:grpSp>
      <p:grpSp>
        <p:nvGrpSpPr>
          <p:cNvPr id="174" name="Group 173"/>
          <p:cNvGrpSpPr/>
          <p:nvPr/>
        </p:nvGrpSpPr>
        <p:grpSpPr>
          <a:xfrm>
            <a:off x="5314156" y="2652048"/>
            <a:ext cx="1568743" cy="1568743"/>
            <a:chOff x="5435583" y="2704730"/>
            <a:chExt cx="1600200" cy="1600200"/>
          </a:xfrm>
        </p:grpSpPr>
        <p:sp>
          <p:nvSpPr>
            <p:cNvPr id="65" name="Rectangle 64"/>
            <p:cNvSpPr/>
            <p:nvPr/>
          </p:nvSpPr>
          <p:spPr>
            <a:xfrm>
              <a:off x="5435583"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mj-lt"/>
              </a:endParaRPr>
            </a:p>
          </p:txBody>
        </p:sp>
        <p:grpSp>
          <p:nvGrpSpPr>
            <p:cNvPr id="173" name="Group 172"/>
            <p:cNvGrpSpPr/>
            <p:nvPr/>
          </p:nvGrpSpPr>
          <p:grpSpPr>
            <a:xfrm>
              <a:off x="5663951" y="2976930"/>
              <a:ext cx="1143464" cy="1055801"/>
              <a:chOff x="5663951" y="2976930"/>
              <a:chExt cx="1143464" cy="1055801"/>
            </a:xfrm>
          </p:grpSpPr>
          <p:grpSp>
            <p:nvGrpSpPr>
              <p:cNvPr id="102" name="Group 101"/>
              <p:cNvGrpSpPr/>
              <p:nvPr/>
            </p:nvGrpSpPr>
            <p:grpSpPr>
              <a:xfrm>
                <a:off x="5663951" y="2976930"/>
                <a:ext cx="1143464" cy="1055801"/>
                <a:chOff x="5587334" y="5524242"/>
                <a:chExt cx="528992" cy="488437"/>
              </a:xfrm>
            </p:grpSpPr>
            <p:sp>
              <p:nvSpPr>
                <p:cNvPr id="10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mj-lt"/>
                  </a:endParaRPr>
                </a:p>
              </p:txBody>
            </p:sp>
            <p:sp>
              <p:nvSpPr>
                <p:cNvPr id="10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mj-lt"/>
                  </a:endParaRPr>
                </a:p>
              </p:txBody>
            </p:sp>
            <p:sp>
              <p:nvSpPr>
                <p:cNvPr id="105"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mj-lt"/>
                  </a:endParaRPr>
                </a:p>
              </p:txBody>
            </p:sp>
          </p:grpSp>
          <p:grpSp>
            <p:nvGrpSpPr>
              <p:cNvPr id="171" name="Group 170"/>
              <p:cNvGrpSpPr/>
              <p:nvPr/>
            </p:nvGrpSpPr>
            <p:grpSpPr>
              <a:xfrm>
                <a:off x="6131283" y="3227584"/>
                <a:ext cx="391754" cy="391754"/>
                <a:chOff x="7391912" y="2003937"/>
                <a:chExt cx="592547" cy="592547"/>
              </a:xfrm>
            </p:grpSpPr>
            <p:sp>
              <p:nvSpPr>
                <p:cNvPr id="169" name="Freeform 168"/>
                <p:cNvSpPr/>
                <p:nvPr/>
              </p:nvSpPr>
              <p:spPr>
                <a:xfrm>
                  <a:off x="7675954" y="2003937"/>
                  <a:ext cx="24463" cy="167091"/>
                </a:xfrm>
                <a:custGeom>
                  <a:avLst/>
                  <a:gdLst>
                    <a:gd name="connsiteX0" fmla="*/ 0 w 24463"/>
                    <a:gd name="connsiteY0" fmla="*/ 0 h 167091"/>
                    <a:gd name="connsiteX1" fmla="*/ 24463 w 24463"/>
                    <a:gd name="connsiteY1" fmla="*/ 0 h 167091"/>
                    <a:gd name="connsiteX2" fmla="*/ 24463 w 24463"/>
                    <a:gd name="connsiteY2" fmla="*/ 167091 h 167091"/>
                    <a:gd name="connsiteX3" fmla="*/ 12231 w 24463"/>
                    <a:gd name="connsiteY3" fmla="*/ 164621 h 167091"/>
                    <a:gd name="connsiteX4" fmla="*/ 0 w 24463"/>
                    <a:gd name="connsiteY4" fmla="*/ 167090 h 167091"/>
                    <a:gd name="connsiteX5" fmla="*/ 0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0" y="0"/>
                      </a:moveTo>
                      <a:lnTo>
                        <a:pt x="24463" y="0"/>
                      </a:lnTo>
                      <a:lnTo>
                        <a:pt x="24463" y="167091"/>
                      </a:lnTo>
                      <a:lnTo>
                        <a:pt x="12231" y="164621"/>
                      </a:lnTo>
                      <a:lnTo>
                        <a:pt x="0" y="1670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mj-lt"/>
                  </a:endParaRPr>
                </a:p>
              </p:txBody>
            </p:sp>
            <p:sp>
              <p:nvSpPr>
                <p:cNvPr id="166" name="Freeform 165"/>
                <p:cNvSpPr/>
                <p:nvPr/>
              </p:nvSpPr>
              <p:spPr>
                <a:xfrm>
                  <a:off x="7391912" y="2287979"/>
                  <a:ext cx="167091" cy="24463"/>
                </a:xfrm>
                <a:custGeom>
                  <a:avLst/>
                  <a:gdLst>
                    <a:gd name="connsiteX0" fmla="*/ 0 w 167091"/>
                    <a:gd name="connsiteY0" fmla="*/ 0 h 24463"/>
                    <a:gd name="connsiteX1" fmla="*/ 167091 w 167091"/>
                    <a:gd name="connsiteY1" fmla="*/ 0 h 24463"/>
                    <a:gd name="connsiteX2" fmla="*/ 164621 w 167091"/>
                    <a:gd name="connsiteY2" fmla="*/ 12231 h 24463"/>
                    <a:gd name="connsiteX3" fmla="*/ 167091 w 167091"/>
                    <a:gd name="connsiteY3" fmla="*/ 24463 h 24463"/>
                    <a:gd name="connsiteX4" fmla="*/ 0 w 167091"/>
                    <a:gd name="connsiteY4" fmla="*/ 24463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4621" y="12231"/>
                      </a:lnTo>
                      <a:lnTo>
                        <a:pt x="167091" y="24463"/>
                      </a:lnTo>
                      <a:lnTo>
                        <a:pt x="0" y="2446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mj-lt"/>
                  </a:endParaRPr>
                </a:p>
              </p:txBody>
            </p:sp>
            <p:sp>
              <p:nvSpPr>
                <p:cNvPr id="165" name="Freeform 164"/>
                <p:cNvSpPr/>
                <p:nvPr/>
              </p:nvSpPr>
              <p:spPr>
                <a:xfrm>
                  <a:off x="7817368" y="2287979"/>
                  <a:ext cx="167091" cy="24463"/>
                </a:xfrm>
                <a:custGeom>
                  <a:avLst/>
                  <a:gdLst>
                    <a:gd name="connsiteX0" fmla="*/ 0 w 167091"/>
                    <a:gd name="connsiteY0" fmla="*/ 0 h 24463"/>
                    <a:gd name="connsiteX1" fmla="*/ 167091 w 167091"/>
                    <a:gd name="connsiteY1" fmla="*/ 0 h 24463"/>
                    <a:gd name="connsiteX2" fmla="*/ 167091 w 167091"/>
                    <a:gd name="connsiteY2" fmla="*/ 24463 h 24463"/>
                    <a:gd name="connsiteX3" fmla="*/ 0 w 167091"/>
                    <a:gd name="connsiteY3" fmla="*/ 24463 h 24463"/>
                    <a:gd name="connsiteX4" fmla="*/ 2469 w 167091"/>
                    <a:gd name="connsiteY4" fmla="*/ 12231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7091" y="24463"/>
                      </a:lnTo>
                      <a:lnTo>
                        <a:pt x="0" y="24463"/>
                      </a:lnTo>
                      <a:lnTo>
                        <a:pt x="2469" y="12231"/>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mj-lt"/>
                  </a:endParaRPr>
                </a:p>
              </p:txBody>
            </p:sp>
            <p:sp>
              <p:nvSpPr>
                <p:cNvPr id="162" name="Freeform 161"/>
                <p:cNvSpPr/>
                <p:nvPr/>
              </p:nvSpPr>
              <p:spPr>
                <a:xfrm>
                  <a:off x="7675954" y="2429393"/>
                  <a:ext cx="24463" cy="167091"/>
                </a:xfrm>
                <a:custGeom>
                  <a:avLst/>
                  <a:gdLst>
                    <a:gd name="connsiteX0" fmla="*/ 24463 w 24463"/>
                    <a:gd name="connsiteY0" fmla="*/ 0 h 167091"/>
                    <a:gd name="connsiteX1" fmla="*/ 24463 w 24463"/>
                    <a:gd name="connsiteY1" fmla="*/ 167091 h 167091"/>
                    <a:gd name="connsiteX2" fmla="*/ 0 w 24463"/>
                    <a:gd name="connsiteY2" fmla="*/ 167091 h 167091"/>
                    <a:gd name="connsiteX3" fmla="*/ 0 w 24463"/>
                    <a:gd name="connsiteY3" fmla="*/ 0 h 167091"/>
                    <a:gd name="connsiteX4" fmla="*/ 12231 w 24463"/>
                    <a:gd name="connsiteY4" fmla="*/ 2469 h 167091"/>
                    <a:gd name="connsiteX5" fmla="*/ 24463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24463" y="0"/>
                      </a:moveTo>
                      <a:lnTo>
                        <a:pt x="24463" y="167091"/>
                      </a:lnTo>
                      <a:lnTo>
                        <a:pt x="0" y="167091"/>
                      </a:lnTo>
                      <a:lnTo>
                        <a:pt x="0" y="0"/>
                      </a:lnTo>
                      <a:lnTo>
                        <a:pt x="12231" y="2469"/>
                      </a:lnTo>
                      <a:lnTo>
                        <a:pt x="2446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mj-lt"/>
                  </a:endParaRPr>
                </a:p>
              </p:txBody>
            </p:sp>
          </p:grpSp>
        </p:grpSp>
      </p:grpSp>
      <p:grpSp>
        <p:nvGrpSpPr>
          <p:cNvPr id="159" name="Group 158"/>
          <p:cNvGrpSpPr/>
          <p:nvPr/>
        </p:nvGrpSpPr>
        <p:grpSpPr>
          <a:xfrm>
            <a:off x="2944122" y="2652048"/>
            <a:ext cx="1568743" cy="1568743"/>
            <a:chOff x="3018025" y="2704730"/>
            <a:chExt cx="1600200" cy="1600200"/>
          </a:xfrm>
        </p:grpSpPr>
        <p:sp>
          <p:nvSpPr>
            <p:cNvPr id="58" name="Rectangle 57"/>
            <p:cNvSpPr/>
            <p:nvPr/>
          </p:nvSpPr>
          <p:spPr>
            <a:xfrm>
              <a:off x="3018025"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mj-lt"/>
              </a:endParaRPr>
            </a:p>
          </p:txBody>
        </p:sp>
        <p:grpSp>
          <p:nvGrpSpPr>
            <p:cNvPr id="158" name="Group 157"/>
            <p:cNvGrpSpPr/>
            <p:nvPr/>
          </p:nvGrpSpPr>
          <p:grpSpPr>
            <a:xfrm>
              <a:off x="3246393" y="2976930"/>
              <a:ext cx="1143464" cy="1055801"/>
              <a:chOff x="3246393" y="2976930"/>
              <a:chExt cx="1143464" cy="1055801"/>
            </a:xfrm>
          </p:grpSpPr>
          <p:grpSp>
            <p:nvGrpSpPr>
              <p:cNvPr id="97" name="Group 96"/>
              <p:cNvGrpSpPr/>
              <p:nvPr/>
            </p:nvGrpSpPr>
            <p:grpSpPr>
              <a:xfrm>
                <a:off x="3246393" y="2976930"/>
                <a:ext cx="1143464" cy="1055801"/>
                <a:chOff x="5587334" y="5524242"/>
                <a:chExt cx="528992" cy="488437"/>
              </a:xfrm>
            </p:grpSpPr>
            <p:sp>
              <p:nvSpPr>
                <p:cNvPr id="98"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mj-lt"/>
                  </a:endParaRPr>
                </a:p>
              </p:txBody>
            </p:sp>
            <p:sp>
              <p:nvSpPr>
                <p:cNvPr id="100"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mj-lt"/>
                  </a:endParaRPr>
                </a:p>
              </p:txBody>
            </p:sp>
            <p:sp>
              <p:nvSpPr>
                <p:cNvPr id="101"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mj-lt"/>
                  </a:endParaRPr>
                </a:p>
              </p:txBody>
            </p:sp>
          </p:grpSp>
          <p:sp>
            <p:nvSpPr>
              <p:cNvPr id="153" name="Freeform 152"/>
              <p:cNvSpPr/>
              <p:nvPr/>
            </p:nvSpPr>
            <p:spPr>
              <a:xfrm>
                <a:off x="3729143" y="3442053"/>
                <a:ext cx="350019" cy="69338"/>
              </a:xfrm>
              <a:custGeom>
                <a:avLst/>
                <a:gdLst>
                  <a:gd name="connsiteX0" fmla="*/ 0 w 480641"/>
                  <a:gd name="connsiteY0" fmla="*/ 0 h 95214"/>
                  <a:gd name="connsiteX1" fmla="*/ 19663 w 480641"/>
                  <a:gd name="connsiteY1" fmla="*/ 0 h 95214"/>
                  <a:gd name="connsiteX2" fmla="*/ 19663 w 480641"/>
                  <a:gd name="connsiteY2" fmla="*/ 75551 h 95214"/>
                  <a:gd name="connsiteX3" fmla="*/ 460978 w 480641"/>
                  <a:gd name="connsiteY3" fmla="*/ 75551 h 95214"/>
                  <a:gd name="connsiteX4" fmla="*/ 460978 w 480641"/>
                  <a:gd name="connsiteY4" fmla="*/ 0 h 95214"/>
                  <a:gd name="connsiteX5" fmla="*/ 480641 w 480641"/>
                  <a:gd name="connsiteY5" fmla="*/ 0 h 95214"/>
                  <a:gd name="connsiteX6" fmla="*/ 480641 w 480641"/>
                  <a:gd name="connsiteY6" fmla="*/ 95214 h 95214"/>
                  <a:gd name="connsiteX7" fmla="*/ 0 w 480641"/>
                  <a:gd name="connsiteY7" fmla="*/ 95214 h 95214"/>
                  <a:gd name="connsiteX8" fmla="*/ 0 w 480641"/>
                  <a:gd name="connsiteY8" fmla="*/ 0 h 9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641" h="95214">
                    <a:moveTo>
                      <a:pt x="0" y="0"/>
                    </a:moveTo>
                    <a:lnTo>
                      <a:pt x="19663" y="0"/>
                    </a:lnTo>
                    <a:lnTo>
                      <a:pt x="19663" y="75551"/>
                    </a:lnTo>
                    <a:lnTo>
                      <a:pt x="460978" y="75551"/>
                    </a:lnTo>
                    <a:lnTo>
                      <a:pt x="460978" y="0"/>
                    </a:lnTo>
                    <a:lnTo>
                      <a:pt x="480641" y="0"/>
                    </a:lnTo>
                    <a:lnTo>
                      <a:pt x="480641" y="95214"/>
                    </a:lnTo>
                    <a:lnTo>
                      <a:pt x="0" y="95214"/>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mj-lt"/>
                </a:endParaRPr>
              </a:p>
            </p:txBody>
          </p:sp>
        </p:grpSp>
      </p:grpSp>
      <p:grpSp>
        <p:nvGrpSpPr>
          <p:cNvPr id="143" name="Group 142"/>
          <p:cNvGrpSpPr/>
          <p:nvPr/>
        </p:nvGrpSpPr>
        <p:grpSpPr>
          <a:xfrm>
            <a:off x="574088" y="2652048"/>
            <a:ext cx="1568743" cy="1568743"/>
            <a:chOff x="600467" y="2704730"/>
            <a:chExt cx="1600200" cy="1600200"/>
          </a:xfrm>
        </p:grpSpPr>
        <p:sp>
          <p:nvSpPr>
            <p:cNvPr id="51" name="Rectangle 50"/>
            <p:cNvSpPr/>
            <p:nvPr/>
          </p:nvSpPr>
          <p:spPr>
            <a:xfrm>
              <a:off x="600467" y="2704730"/>
              <a:ext cx="16002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dirty="0">
                <a:solidFill>
                  <a:sysClr val="windowText" lastClr="000000"/>
                </a:solidFill>
                <a:latin typeface="+mj-lt"/>
              </a:endParaRPr>
            </a:p>
          </p:txBody>
        </p:sp>
        <p:grpSp>
          <p:nvGrpSpPr>
            <p:cNvPr id="142" name="Group 141"/>
            <p:cNvGrpSpPr/>
            <p:nvPr/>
          </p:nvGrpSpPr>
          <p:grpSpPr>
            <a:xfrm>
              <a:off x="828835" y="2976930"/>
              <a:ext cx="1143464" cy="1055801"/>
              <a:chOff x="828835" y="2976930"/>
              <a:chExt cx="1143464" cy="1055801"/>
            </a:xfrm>
          </p:grpSpPr>
          <p:grpSp>
            <p:nvGrpSpPr>
              <p:cNvPr id="8" name="Group 7"/>
              <p:cNvGrpSpPr/>
              <p:nvPr/>
            </p:nvGrpSpPr>
            <p:grpSpPr>
              <a:xfrm>
                <a:off x="828835" y="2976930"/>
                <a:ext cx="1143464" cy="1055801"/>
                <a:chOff x="5587334" y="5524242"/>
                <a:chExt cx="528992" cy="488437"/>
              </a:xfrm>
            </p:grpSpPr>
            <p:sp>
              <p:nvSpPr>
                <p:cNvPr id="9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mj-lt"/>
                  </a:endParaRPr>
                </a:p>
              </p:txBody>
            </p:sp>
            <p:sp>
              <p:nvSpPr>
                <p:cNvPr id="9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mj-lt"/>
                  </a:endParaRPr>
                </a:p>
              </p:txBody>
            </p:sp>
            <p:sp>
              <p:nvSpPr>
                <p:cNvPr id="96"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mj-lt"/>
                  </a:endParaRPr>
                </a:p>
              </p:txBody>
            </p:sp>
          </p:grpSp>
          <p:grpSp>
            <p:nvGrpSpPr>
              <p:cNvPr id="139" name="Group 138"/>
              <p:cNvGrpSpPr/>
              <p:nvPr/>
            </p:nvGrpSpPr>
            <p:grpSpPr>
              <a:xfrm>
                <a:off x="1347762" y="3280047"/>
                <a:ext cx="281778" cy="281854"/>
                <a:chOff x="3018024" y="1820862"/>
                <a:chExt cx="685613" cy="685800"/>
              </a:xfrm>
            </p:grpSpPr>
            <p:sp>
              <p:nvSpPr>
                <p:cNvPr id="128" name="Freeform 127"/>
                <p:cNvSpPr/>
                <p:nvPr/>
              </p:nvSpPr>
              <p:spPr>
                <a:xfrm rot="16200000">
                  <a:off x="3018025" y="1820861"/>
                  <a:ext cx="255067" cy="255069"/>
                </a:xfrm>
                <a:custGeom>
                  <a:avLst/>
                  <a:gdLst>
                    <a:gd name="connsiteX0" fmla="*/ 255067 w 255067"/>
                    <a:gd name="connsiteY0" fmla="*/ 0 h 255069"/>
                    <a:gd name="connsiteX1" fmla="*/ 255066 w 255067"/>
                    <a:gd name="connsiteY1" fmla="*/ 255069 h 255069"/>
                    <a:gd name="connsiteX2" fmla="*/ 224534 w 255067"/>
                    <a:gd name="connsiteY2" fmla="*/ 255069 h 255069"/>
                    <a:gd name="connsiteX3" fmla="*/ 224535 w 255067"/>
                    <a:gd name="connsiteY3" fmla="*/ 30532 h 255069"/>
                    <a:gd name="connsiteX4" fmla="*/ 0 w 255067"/>
                    <a:gd name="connsiteY4" fmla="*/ 30532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6" y="255069"/>
                      </a:lnTo>
                      <a:lnTo>
                        <a:pt x="224534" y="255069"/>
                      </a:lnTo>
                      <a:lnTo>
                        <a:pt x="224535" y="30532"/>
                      </a:lnTo>
                      <a:lnTo>
                        <a:pt x="0" y="30532"/>
                      </a:lnTo>
                      <a:lnTo>
                        <a:pt x="0"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mj-lt"/>
                  </a:endParaRPr>
                </a:p>
              </p:txBody>
            </p:sp>
            <p:sp>
              <p:nvSpPr>
                <p:cNvPr id="127" name="Freeform 126"/>
                <p:cNvSpPr/>
                <p:nvPr/>
              </p:nvSpPr>
              <p:spPr>
                <a:xfrm rot="16200000">
                  <a:off x="3448570" y="1820863"/>
                  <a:ext cx="255067" cy="255066"/>
                </a:xfrm>
                <a:custGeom>
                  <a:avLst/>
                  <a:gdLst>
                    <a:gd name="connsiteX0" fmla="*/ 255067 w 255067"/>
                    <a:gd name="connsiteY0" fmla="*/ 0 h 255066"/>
                    <a:gd name="connsiteX1" fmla="*/ 255067 w 255067"/>
                    <a:gd name="connsiteY1" fmla="*/ 255066 h 255066"/>
                    <a:gd name="connsiteX2" fmla="*/ 0 w 255067"/>
                    <a:gd name="connsiteY2" fmla="*/ 255066 h 255066"/>
                    <a:gd name="connsiteX3" fmla="*/ 0 w 255067"/>
                    <a:gd name="connsiteY3" fmla="*/ 224534 h 255066"/>
                    <a:gd name="connsiteX4" fmla="*/ 224535 w 255067"/>
                    <a:gd name="connsiteY4" fmla="*/ 224534 h 255066"/>
                    <a:gd name="connsiteX5" fmla="*/ 224535 w 255067"/>
                    <a:gd name="connsiteY5" fmla="*/ 0 h 255066"/>
                    <a:gd name="connsiteX6" fmla="*/ 255067 w 255067"/>
                    <a:gd name="connsiteY6" fmla="*/ 0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0"/>
                      </a:moveTo>
                      <a:lnTo>
                        <a:pt x="255067" y="255066"/>
                      </a:lnTo>
                      <a:lnTo>
                        <a:pt x="0" y="255066"/>
                      </a:lnTo>
                      <a:lnTo>
                        <a:pt x="0" y="224534"/>
                      </a:lnTo>
                      <a:lnTo>
                        <a:pt x="224535" y="224534"/>
                      </a:lnTo>
                      <a:lnTo>
                        <a:pt x="224535"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mj-lt"/>
                  </a:endParaRPr>
                </a:p>
              </p:txBody>
            </p:sp>
            <p:sp>
              <p:nvSpPr>
                <p:cNvPr id="121" name="Freeform 120"/>
                <p:cNvSpPr/>
                <p:nvPr/>
              </p:nvSpPr>
              <p:spPr>
                <a:xfrm rot="16200000">
                  <a:off x="3018025" y="2251594"/>
                  <a:ext cx="255067" cy="255069"/>
                </a:xfrm>
                <a:custGeom>
                  <a:avLst/>
                  <a:gdLst>
                    <a:gd name="connsiteX0" fmla="*/ 255067 w 255067"/>
                    <a:gd name="connsiteY0" fmla="*/ 0 h 255069"/>
                    <a:gd name="connsiteX1" fmla="*/ 255067 w 255067"/>
                    <a:gd name="connsiteY1" fmla="*/ 30532 h 255069"/>
                    <a:gd name="connsiteX2" fmla="*/ 30532 w 255067"/>
                    <a:gd name="connsiteY2" fmla="*/ 30532 h 255069"/>
                    <a:gd name="connsiteX3" fmla="*/ 30532 w 255067"/>
                    <a:gd name="connsiteY3" fmla="*/ 255069 h 255069"/>
                    <a:gd name="connsiteX4" fmla="*/ 0 w 255067"/>
                    <a:gd name="connsiteY4" fmla="*/ 255069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7" y="30532"/>
                      </a:lnTo>
                      <a:lnTo>
                        <a:pt x="30532" y="30532"/>
                      </a:lnTo>
                      <a:lnTo>
                        <a:pt x="30532" y="255069"/>
                      </a:lnTo>
                      <a:lnTo>
                        <a:pt x="0" y="255069"/>
                      </a:lnTo>
                      <a:lnTo>
                        <a:pt x="0"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mj-lt"/>
                  </a:endParaRPr>
                </a:p>
              </p:txBody>
            </p:sp>
            <p:sp>
              <p:nvSpPr>
                <p:cNvPr id="119" name="Freeform 118"/>
                <p:cNvSpPr/>
                <p:nvPr/>
              </p:nvSpPr>
              <p:spPr>
                <a:xfrm rot="16200000">
                  <a:off x="3448570" y="2251595"/>
                  <a:ext cx="255067" cy="255066"/>
                </a:xfrm>
                <a:custGeom>
                  <a:avLst/>
                  <a:gdLst>
                    <a:gd name="connsiteX0" fmla="*/ 255067 w 255067"/>
                    <a:gd name="connsiteY0" fmla="*/ 224534 h 255066"/>
                    <a:gd name="connsiteX1" fmla="*/ 255067 w 255067"/>
                    <a:gd name="connsiteY1" fmla="*/ 255066 h 255066"/>
                    <a:gd name="connsiteX2" fmla="*/ 0 w 255067"/>
                    <a:gd name="connsiteY2" fmla="*/ 255066 h 255066"/>
                    <a:gd name="connsiteX3" fmla="*/ 0 w 255067"/>
                    <a:gd name="connsiteY3" fmla="*/ 0 h 255066"/>
                    <a:gd name="connsiteX4" fmla="*/ 30532 w 255067"/>
                    <a:gd name="connsiteY4" fmla="*/ 0 h 255066"/>
                    <a:gd name="connsiteX5" fmla="*/ 30532 w 255067"/>
                    <a:gd name="connsiteY5" fmla="*/ 224534 h 255066"/>
                    <a:gd name="connsiteX6" fmla="*/ 255067 w 255067"/>
                    <a:gd name="connsiteY6" fmla="*/ 224534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224534"/>
                      </a:moveTo>
                      <a:lnTo>
                        <a:pt x="255067" y="255066"/>
                      </a:lnTo>
                      <a:lnTo>
                        <a:pt x="0" y="255066"/>
                      </a:lnTo>
                      <a:lnTo>
                        <a:pt x="0" y="0"/>
                      </a:lnTo>
                      <a:lnTo>
                        <a:pt x="30532" y="0"/>
                      </a:lnTo>
                      <a:lnTo>
                        <a:pt x="30532" y="224534"/>
                      </a:lnTo>
                      <a:lnTo>
                        <a:pt x="255067" y="22453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mj-lt"/>
                  </a:endParaRPr>
                </a:p>
              </p:txBody>
            </p:sp>
          </p:grpSp>
        </p:grpSp>
      </p:grpSp>
      <p:grpSp>
        <p:nvGrpSpPr>
          <p:cNvPr id="10" name="Group 9"/>
          <p:cNvGrpSpPr/>
          <p:nvPr/>
        </p:nvGrpSpPr>
        <p:grpSpPr>
          <a:xfrm>
            <a:off x="7684190" y="2652048"/>
            <a:ext cx="1568743" cy="1568743"/>
            <a:chOff x="7853141" y="2704730"/>
            <a:chExt cx="1600200" cy="1600200"/>
          </a:xfrm>
        </p:grpSpPr>
        <p:sp>
          <p:nvSpPr>
            <p:cNvPr id="72" name="Rectangle 71"/>
            <p:cNvSpPr/>
            <p:nvPr/>
          </p:nvSpPr>
          <p:spPr>
            <a:xfrm>
              <a:off x="785314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dirty="0">
                <a:solidFill>
                  <a:sysClr val="windowText" lastClr="000000"/>
                </a:solidFill>
                <a:latin typeface="+mj-lt"/>
              </a:endParaRPr>
            </a:p>
          </p:txBody>
        </p:sp>
        <p:grpSp>
          <p:nvGrpSpPr>
            <p:cNvPr id="9" name="Group 8"/>
            <p:cNvGrpSpPr/>
            <p:nvPr/>
          </p:nvGrpSpPr>
          <p:grpSpPr>
            <a:xfrm>
              <a:off x="8081509" y="2976930"/>
              <a:ext cx="1143464" cy="1055801"/>
              <a:chOff x="8081509" y="2976930"/>
              <a:chExt cx="1143464" cy="1055801"/>
            </a:xfrm>
          </p:grpSpPr>
          <p:grpSp>
            <p:nvGrpSpPr>
              <p:cNvPr id="106" name="Group 105"/>
              <p:cNvGrpSpPr/>
              <p:nvPr/>
            </p:nvGrpSpPr>
            <p:grpSpPr>
              <a:xfrm>
                <a:off x="8081509" y="2976930"/>
                <a:ext cx="1143464" cy="1055801"/>
                <a:chOff x="5587334" y="5524242"/>
                <a:chExt cx="528992" cy="488437"/>
              </a:xfrm>
            </p:grpSpPr>
            <p:sp>
              <p:nvSpPr>
                <p:cNvPr id="107"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mj-lt"/>
                  </a:endParaRPr>
                </a:p>
              </p:txBody>
            </p:sp>
            <p:sp>
              <p:nvSpPr>
                <p:cNvPr id="108"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mj-lt"/>
                  </a:endParaRPr>
                </a:p>
              </p:txBody>
            </p:sp>
            <p:sp>
              <p:nvSpPr>
                <p:cNvPr id="109"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mj-lt"/>
                  </a:endParaRPr>
                </a:p>
              </p:txBody>
            </p:sp>
          </p:grpSp>
          <p:sp>
            <p:nvSpPr>
              <p:cNvPr id="114" name="Isosceles Triangle 113"/>
              <p:cNvSpPr/>
              <p:nvPr/>
            </p:nvSpPr>
            <p:spPr>
              <a:xfrm rot="5400000">
                <a:off x="8634444" y="3305527"/>
                <a:ext cx="292478" cy="25213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mj-lt"/>
                </a:endParaRPr>
              </a:p>
            </p:txBody>
          </p:sp>
        </p:grpSp>
      </p:grpSp>
      <p:grpSp>
        <p:nvGrpSpPr>
          <p:cNvPr id="33" name="Group 32"/>
          <p:cNvGrpSpPr/>
          <p:nvPr/>
        </p:nvGrpSpPr>
        <p:grpSpPr>
          <a:xfrm>
            <a:off x="280863" y="4243050"/>
            <a:ext cx="2155191" cy="1317581"/>
            <a:chOff x="301362" y="4327635"/>
            <a:chExt cx="2198407" cy="1344001"/>
          </a:xfrm>
        </p:grpSpPr>
        <p:sp>
          <p:nvSpPr>
            <p:cNvPr id="34" name="TextBox 33"/>
            <p:cNvSpPr txBox="1"/>
            <p:nvPr/>
          </p:nvSpPr>
          <p:spPr>
            <a:xfrm>
              <a:off x="301362" y="4327635"/>
              <a:ext cx="2198407"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rgbClr val="737373"/>
                  </a:solidFill>
                  <a:latin typeface="+mj-lt"/>
                  <a:cs typeface="Segoe UI Semibold" panose="020B0702040204020203" pitchFamily="34" charset="0"/>
                </a:rPr>
                <a:t>Bing Web Search API</a:t>
              </a:r>
            </a:p>
          </p:txBody>
        </p:sp>
        <p:sp>
          <p:nvSpPr>
            <p:cNvPr id="35" name="Rectangle 34"/>
            <p:cNvSpPr/>
            <p:nvPr/>
          </p:nvSpPr>
          <p:spPr>
            <a:xfrm>
              <a:off x="301362" y="5108405"/>
              <a:ext cx="2198407" cy="563231"/>
            </a:xfrm>
            <a:prstGeom prst="rect">
              <a:avLst/>
            </a:prstGeom>
          </p:spPr>
          <p:txBody>
            <a:bodyPr wrap="square">
              <a:spAutoFit/>
            </a:bodyPr>
            <a:lstStyle/>
            <a:p>
              <a:pPr algn="ctr" defTabSz="896386">
                <a:lnSpc>
                  <a:spcPct val="90000"/>
                </a:lnSpc>
                <a:spcAft>
                  <a:spcPts val="588"/>
                </a:spcAft>
                <a:defRPr/>
              </a:pPr>
              <a:r>
                <a:rPr lang="en-US" sz="1667" kern="0" dirty="0">
                  <a:solidFill>
                    <a:srgbClr val="505050"/>
                  </a:solidFill>
                  <a:latin typeface="+mj-lt"/>
                </a:rPr>
                <a:t>Connect powerful search to your apps</a:t>
              </a:r>
            </a:p>
          </p:txBody>
        </p:sp>
      </p:grpSp>
      <p:grpSp>
        <p:nvGrpSpPr>
          <p:cNvPr id="36" name="Group 35"/>
          <p:cNvGrpSpPr/>
          <p:nvPr/>
        </p:nvGrpSpPr>
        <p:grpSpPr>
          <a:xfrm>
            <a:off x="7386058" y="4243049"/>
            <a:ext cx="2155191" cy="1548402"/>
            <a:chOff x="7555860" y="4327634"/>
            <a:chExt cx="2198407" cy="1579451"/>
          </a:xfrm>
        </p:grpSpPr>
        <p:sp>
          <p:nvSpPr>
            <p:cNvPr id="37" name="TextBox 36"/>
            <p:cNvSpPr txBox="1"/>
            <p:nvPr/>
          </p:nvSpPr>
          <p:spPr>
            <a:xfrm>
              <a:off x="7555860" y="4327634"/>
              <a:ext cx="2198407"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rgbClr val="737373"/>
                  </a:solidFill>
                  <a:latin typeface="+mj-lt"/>
                  <a:cs typeface="Segoe UI Semibold" panose="020B0702040204020203" pitchFamily="34" charset="0"/>
                </a:rPr>
                <a:t>Bing Video Search API</a:t>
              </a:r>
            </a:p>
          </p:txBody>
        </p:sp>
        <p:sp>
          <p:nvSpPr>
            <p:cNvPr id="38" name="Rectangle 37"/>
            <p:cNvSpPr/>
            <p:nvPr/>
          </p:nvSpPr>
          <p:spPr>
            <a:xfrm>
              <a:off x="7555860" y="5108405"/>
              <a:ext cx="2198407" cy="798680"/>
            </a:xfrm>
            <a:prstGeom prst="rect">
              <a:avLst/>
            </a:prstGeom>
          </p:spPr>
          <p:txBody>
            <a:bodyPr wrap="square">
              <a:spAutoFit/>
            </a:bodyPr>
            <a:lstStyle/>
            <a:p>
              <a:pPr algn="ctr" defTabSz="896386">
                <a:lnSpc>
                  <a:spcPct val="90000"/>
                </a:lnSpc>
                <a:spcAft>
                  <a:spcPts val="588"/>
                </a:spcAft>
                <a:defRPr/>
              </a:pPr>
              <a:r>
                <a:rPr lang="en-US" sz="1667" kern="0" dirty="0">
                  <a:solidFill>
                    <a:srgbClr val="505050"/>
                  </a:solidFill>
                  <a:latin typeface="+mj-lt"/>
                </a:rPr>
                <a:t>Trending videos, detailed metadata, and rich results</a:t>
              </a:r>
            </a:p>
          </p:txBody>
        </p:sp>
      </p:grpSp>
      <p:grpSp>
        <p:nvGrpSpPr>
          <p:cNvPr id="39" name="Group 38"/>
          <p:cNvGrpSpPr/>
          <p:nvPr/>
        </p:nvGrpSpPr>
        <p:grpSpPr>
          <a:xfrm>
            <a:off x="2545152" y="4243050"/>
            <a:ext cx="2370710" cy="1548401"/>
            <a:chOff x="2611055" y="4327635"/>
            <a:chExt cx="2418248" cy="1579450"/>
          </a:xfrm>
        </p:grpSpPr>
        <p:sp>
          <p:nvSpPr>
            <p:cNvPr id="40" name="TextBox 39"/>
            <p:cNvSpPr txBox="1"/>
            <p:nvPr/>
          </p:nvSpPr>
          <p:spPr>
            <a:xfrm>
              <a:off x="2611055" y="4327635"/>
              <a:ext cx="2418248"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rgbClr val="737373"/>
                  </a:solidFill>
                  <a:latin typeface="+mj-lt"/>
                  <a:cs typeface="Segoe UI Semibold" panose="020B0702040204020203" pitchFamily="34" charset="0"/>
                </a:rPr>
                <a:t>Bing Autosuggest API</a:t>
              </a:r>
            </a:p>
          </p:txBody>
        </p:sp>
        <p:sp>
          <p:nvSpPr>
            <p:cNvPr id="41" name="Rectangle 40"/>
            <p:cNvSpPr/>
            <p:nvPr/>
          </p:nvSpPr>
          <p:spPr>
            <a:xfrm>
              <a:off x="2611055" y="5108405"/>
              <a:ext cx="2418248" cy="798680"/>
            </a:xfrm>
            <a:prstGeom prst="rect">
              <a:avLst/>
            </a:prstGeom>
          </p:spPr>
          <p:txBody>
            <a:bodyPr wrap="square">
              <a:spAutoFit/>
            </a:bodyPr>
            <a:lstStyle/>
            <a:p>
              <a:pPr algn="ctr" defTabSz="896386">
                <a:lnSpc>
                  <a:spcPct val="90000"/>
                </a:lnSpc>
                <a:spcAft>
                  <a:spcPts val="588"/>
                </a:spcAft>
                <a:defRPr/>
              </a:pPr>
              <a:r>
                <a:rPr lang="en-US" sz="1667" kern="0" dirty="0">
                  <a:solidFill>
                    <a:srgbClr val="505050"/>
                  </a:solidFill>
                  <a:latin typeface="+mj-lt"/>
                </a:rPr>
                <a:t>Give your app intelligent autosuggest options for searches</a:t>
              </a:r>
            </a:p>
          </p:txBody>
        </p:sp>
      </p:grpSp>
      <p:grpSp>
        <p:nvGrpSpPr>
          <p:cNvPr id="42" name="Group 41"/>
          <p:cNvGrpSpPr/>
          <p:nvPr/>
        </p:nvGrpSpPr>
        <p:grpSpPr>
          <a:xfrm>
            <a:off x="4910645" y="4243050"/>
            <a:ext cx="2370710" cy="1548401"/>
            <a:chOff x="5009113" y="4327635"/>
            <a:chExt cx="2418248" cy="1579450"/>
          </a:xfrm>
        </p:grpSpPr>
        <p:sp>
          <p:nvSpPr>
            <p:cNvPr id="43" name="TextBox 42"/>
            <p:cNvSpPr txBox="1"/>
            <p:nvPr/>
          </p:nvSpPr>
          <p:spPr>
            <a:xfrm>
              <a:off x="5009113" y="4327635"/>
              <a:ext cx="2418248"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rgbClr val="737373"/>
                  </a:solidFill>
                  <a:latin typeface="+mj-lt"/>
                  <a:cs typeface="Segoe UI Semibold" panose="020B0702040204020203" pitchFamily="34" charset="0"/>
                </a:rPr>
                <a:t>Bing Image Search API</a:t>
              </a:r>
            </a:p>
          </p:txBody>
        </p:sp>
        <p:sp>
          <p:nvSpPr>
            <p:cNvPr id="44" name="Rectangle 43"/>
            <p:cNvSpPr/>
            <p:nvPr/>
          </p:nvSpPr>
          <p:spPr>
            <a:xfrm>
              <a:off x="5119034" y="5108405"/>
              <a:ext cx="2198407" cy="798680"/>
            </a:xfrm>
            <a:prstGeom prst="rect">
              <a:avLst/>
            </a:prstGeom>
          </p:spPr>
          <p:txBody>
            <a:bodyPr wrap="square">
              <a:spAutoFit/>
            </a:bodyPr>
            <a:lstStyle/>
            <a:p>
              <a:pPr algn="ctr" defTabSz="896386">
                <a:lnSpc>
                  <a:spcPct val="90000"/>
                </a:lnSpc>
                <a:spcAft>
                  <a:spcPts val="588"/>
                </a:spcAft>
                <a:defRPr/>
              </a:pPr>
              <a:r>
                <a:rPr lang="en-US" sz="1667" kern="0" dirty="0">
                  <a:solidFill>
                    <a:srgbClr val="505050"/>
                  </a:solidFill>
                  <a:latin typeface="+mj-lt"/>
                </a:rPr>
                <a:t>Bring advanced image and metadata search to your app</a:t>
              </a:r>
            </a:p>
          </p:txBody>
        </p:sp>
      </p:grpSp>
      <p:grpSp>
        <p:nvGrpSpPr>
          <p:cNvPr id="47" name="Group 46"/>
          <p:cNvGrpSpPr/>
          <p:nvPr/>
        </p:nvGrpSpPr>
        <p:grpSpPr>
          <a:xfrm>
            <a:off x="9766046" y="4243047"/>
            <a:ext cx="2155191" cy="1548402"/>
            <a:chOff x="9971594" y="4327632"/>
            <a:chExt cx="2198407" cy="1579451"/>
          </a:xfrm>
        </p:grpSpPr>
        <p:sp>
          <p:nvSpPr>
            <p:cNvPr id="48" name="TextBox 47"/>
            <p:cNvSpPr txBox="1"/>
            <p:nvPr/>
          </p:nvSpPr>
          <p:spPr>
            <a:xfrm>
              <a:off x="10071521" y="4327632"/>
              <a:ext cx="1998552"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rgbClr val="737373"/>
                  </a:solidFill>
                  <a:latin typeface="+mj-lt"/>
                  <a:cs typeface="Segoe UI Semibold" panose="020B0702040204020203" pitchFamily="34" charset="0"/>
                </a:rPr>
                <a:t>Bing News Search API</a:t>
              </a:r>
            </a:p>
          </p:txBody>
        </p:sp>
        <p:sp>
          <p:nvSpPr>
            <p:cNvPr id="49" name="Rectangle 48"/>
            <p:cNvSpPr/>
            <p:nvPr/>
          </p:nvSpPr>
          <p:spPr>
            <a:xfrm>
              <a:off x="9971594" y="5108403"/>
              <a:ext cx="2198407" cy="798680"/>
            </a:xfrm>
            <a:prstGeom prst="rect">
              <a:avLst/>
            </a:prstGeom>
          </p:spPr>
          <p:txBody>
            <a:bodyPr wrap="square">
              <a:spAutoFit/>
            </a:bodyPr>
            <a:lstStyle/>
            <a:p>
              <a:pPr algn="ctr" defTabSz="896386">
                <a:lnSpc>
                  <a:spcPct val="90000"/>
                </a:lnSpc>
                <a:spcAft>
                  <a:spcPts val="588"/>
                </a:spcAft>
                <a:defRPr/>
              </a:pPr>
              <a:r>
                <a:rPr lang="en-US" sz="1667" kern="0" dirty="0">
                  <a:solidFill>
                    <a:srgbClr val="505050"/>
                  </a:solidFill>
                  <a:latin typeface="+mj-lt"/>
                </a:rPr>
                <a:t>Link your users to robust and timely news searches</a:t>
              </a:r>
            </a:p>
          </p:txBody>
        </p:sp>
      </p:grpSp>
    </p:spTree>
    <p:extLst>
      <p:ext uri="{BB962C8B-B14F-4D97-AF65-F5344CB8AC3E}">
        <p14:creationId xmlns:p14="http://schemas.microsoft.com/office/powerpoint/2010/main" val="4209792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95"/>
                                        </p:tgtEl>
                                      </p:cBhvr>
                                    </p:animEffect>
                                    <p:anim calcmode="lin" valueType="num">
                                      <p:cBhvr>
                                        <p:cTn id="7" dur="300"/>
                                        <p:tgtEl>
                                          <p:spTgt spid="95"/>
                                        </p:tgtEl>
                                        <p:attrNameLst>
                                          <p:attrName>ppt_x</p:attrName>
                                        </p:attrNameLst>
                                      </p:cBhvr>
                                      <p:tavLst>
                                        <p:tav tm="0">
                                          <p:val>
                                            <p:strVal val="ppt_x"/>
                                          </p:val>
                                        </p:tav>
                                        <p:tav tm="100000">
                                          <p:val>
                                            <p:strVal val="ppt_x"/>
                                          </p:val>
                                        </p:tav>
                                      </p:tavLst>
                                    </p:anim>
                                    <p:anim calcmode="lin" valueType="num">
                                      <p:cBhvr>
                                        <p:cTn id="8" dur="300"/>
                                        <p:tgtEl>
                                          <p:spTgt spid="95"/>
                                        </p:tgtEl>
                                        <p:attrNameLst>
                                          <p:attrName>ppt_y</p:attrName>
                                        </p:attrNameLst>
                                      </p:cBhvr>
                                      <p:tavLst>
                                        <p:tav tm="0">
                                          <p:val>
                                            <p:strVal val="ppt_y"/>
                                          </p:val>
                                        </p:tav>
                                        <p:tav tm="100000">
                                          <p:val>
                                            <p:strVal val="ppt_y+.1"/>
                                          </p:val>
                                        </p:tav>
                                      </p:tavLst>
                                    </p:anim>
                                    <p:set>
                                      <p:cBhvr>
                                        <p:cTn id="9" dur="1" fill="hold">
                                          <p:stCondLst>
                                            <p:cond delay="299"/>
                                          </p:stCondLst>
                                        </p:cTn>
                                        <p:tgtEl>
                                          <p:spTgt spid="95"/>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300"/>
                                        <p:tgtEl>
                                          <p:spTgt spid="2"/>
                                        </p:tgtEl>
                                      </p:cBhvr>
                                    </p:animEffect>
                                    <p:anim calcmode="lin" valueType="num">
                                      <p:cBhvr>
                                        <p:cTn id="13" dur="300" fill="hold"/>
                                        <p:tgtEl>
                                          <p:spTgt spid="2"/>
                                        </p:tgtEl>
                                        <p:attrNameLst>
                                          <p:attrName>ppt_x</p:attrName>
                                        </p:attrNameLst>
                                      </p:cBhvr>
                                      <p:tavLst>
                                        <p:tav tm="0">
                                          <p:val>
                                            <p:strVal val="#ppt_x"/>
                                          </p:val>
                                        </p:tav>
                                        <p:tav tm="100000">
                                          <p:val>
                                            <p:strVal val="#ppt_x"/>
                                          </p:val>
                                        </p:tav>
                                      </p:tavLst>
                                    </p:anim>
                                    <p:anim calcmode="lin" valueType="num">
                                      <p:cBhvr>
                                        <p:cTn id="14" dur="3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3"/>
                                        </p:tgtEl>
                                        <p:attrNameLst>
                                          <p:attrName>style.visibility</p:attrName>
                                        </p:attrNameLst>
                                      </p:cBhvr>
                                      <p:to>
                                        <p:strVal val="visible"/>
                                      </p:to>
                                    </p:set>
                                    <p:animEffect transition="in" filter="fade">
                                      <p:cBhvr>
                                        <p:cTn id="19" dur="500"/>
                                        <p:tgtEl>
                                          <p:spTgt spid="143"/>
                                        </p:tgtEl>
                                      </p:cBhvr>
                                    </p:animEffect>
                                  </p:childTnLst>
                                </p:cTn>
                              </p:par>
                              <p:par>
                                <p:cTn id="20" presetID="47" presetClass="entr" presetSubtype="0" fill="hold" nodeType="withEffect">
                                  <p:stCondLst>
                                    <p:cond delay="25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300"/>
                                        <p:tgtEl>
                                          <p:spTgt spid="33"/>
                                        </p:tgtEl>
                                      </p:cBhvr>
                                    </p:animEffect>
                                    <p:anim calcmode="lin" valueType="num">
                                      <p:cBhvr>
                                        <p:cTn id="23" dur="300" fill="hold"/>
                                        <p:tgtEl>
                                          <p:spTgt spid="33"/>
                                        </p:tgtEl>
                                        <p:attrNameLst>
                                          <p:attrName>ppt_x</p:attrName>
                                        </p:attrNameLst>
                                      </p:cBhvr>
                                      <p:tavLst>
                                        <p:tav tm="0">
                                          <p:val>
                                            <p:strVal val="#ppt_x"/>
                                          </p:val>
                                        </p:tav>
                                        <p:tav tm="100000">
                                          <p:val>
                                            <p:strVal val="#ppt_x"/>
                                          </p:val>
                                        </p:tav>
                                      </p:tavLst>
                                    </p:anim>
                                    <p:anim calcmode="lin" valueType="num">
                                      <p:cBhvr>
                                        <p:cTn id="24" dur="3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9"/>
                                        </p:tgtEl>
                                        <p:attrNameLst>
                                          <p:attrName>style.visibility</p:attrName>
                                        </p:attrNameLst>
                                      </p:cBhvr>
                                      <p:to>
                                        <p:strVal val="visible"/>
                                      </p:to>
                                    </p:set>
                                    <p:animEffect transition="in" filter="fade">
                                      <p:cBhvr>
                                        <p:cTn id="29" dur="500"/>
                                        <p:tgtEl>
                                          <p:spTgt spid="159"/>
                                        </p:tgtEl>
                                      </p:cBhvr>
                                    </p:animEffect>
                                  </p:childTnLst>
                                </p:cTn>
                              </p:par>
                              <p:par>
                                <p:cTn id="30" presetID="47" presetClass="entr" presetSubtype="0" fill="hold" nodeType="withEffect">
                                  <p:stCondLst>
                                    <p:cond delay="25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300"/>
                                        <p:tgtEl>
                                          <p:spTgt spid="39"/>
                                        </p:tgtEl>
                                      </p:cBhvr>
                                    </p:animEffect>
                                    <p:anim calcmode="lin" valueType="num">
                                      <p:cBhvr>
                                        <p:cTn id="33" dur="300" fill="hold"/>
                                        <p:tgtEl>
                                          <p:spTgt spid="39"/>
                                        </p:tgtEl>
                                        <p:attrNameLst>
                                          <p:attrName>ppt_x</p:attrName>
                                        </p:attrNameLst>
                                      </p:cBhvr>
                                      <p:tavLst>
                                        <p:tav tm="0">
                                          <p:val>
                                            <p:strVal val="#ppt_x"/>
                                          </p:val>
                                        </p:tav>
                                        <p:tav tm="100000">
                                          <p:val>
                                            <p:strVal val="#ppt_x"/>
                                          </p:val>
                                        </p:tav>
                                      </p:tavLst>
                                    </p:anim>
                                    <p:anim calcmode="lin" valueType="num">
                                      <p:cBhvr>
                                        <p:cTn id="34" dur="3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4"/>
                                        </p:tgtEl>
                                        <p:attrNameLst>
                                          <p:attrName>style.visibility</p:attrName>
                                        </p:attrNameLst>
                                      </p:cBhvr>
                                      <p:to>
                                        <p:strVal val="visible"/>
                                      </p:to>
                                    </p:set>
                                    <p:animEffect transition="in" filter="fade">
                                      <p:cBhvr>
                                        <p:cTn id="39" dur="500"/>
                                        <p:tgtEl>
                                          <p:spTgt spid="174"/>
                                        </p:tgtEl>
                                      </p:cBhvr>
                                    </p:animEffect>
                                  </p:childTnLst>
                                </p:cTn>
                              </p:par>
                              <p:par>
                                <p:cTn id="40" presetID="47" presetClass="entr" presetSubtype="0" fill="hold" nodeType="withEffect">
                                  <p:stCondLst>
                                    <p:cond delay="25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300"/>
                                        <p:tgtEl>
                                          <p:spTgt spid="42"/>
                                        </p:tgtEl>
                                      </p:cBhvr>
                                    </p:animEffect>
                                    <p:anim calcmode="lin" valueType="num">
                                      <p:cBhvr>
                                        <p:cTn id="43" dur="300" fill="hold"/>
                                        <p:tgtEl>
                                          <p:spTgt spid="42"/>
                                        </p:tgtEl>
                                        <p:attrNameLst>
                                          <p:attrName>ppt_x</p:attrName>
                                        </p:attrNameLst>
                                      </p:cBhvr>
                                      <p:tavLst>
                                        <p:tav tm="0">
                                          <p:val>
                                            <p:strVal val="#ppt_x"/>
                                          </p:val>
                                        </p:tav>
                                        <p:tav tm="100000">
                                          <p:val>
                                            <p:strVal val="#ppt_x"/>
                                          </p:val>
                                        </p:tav>
                                      </p:tavLst>
                                    </p:anim>
                                    <p:anim calcmode="lin" valueType="num">
                                      <p:cBhvr>
                                        <p:cTn id="44" dur="3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par>
                                <p:cTn id="50" presetID="47" presetClass="entr" presetSubtype="0" fill="hold" nodeType="withEffect">
                                  <p:stCondLst>
                                    <p:cond delay="25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300"/>
                                        <p:tgtEl>
                                          <p:spTgt spid="36"/>
                                        </p:tgtEl>
                                      </p:cBhvr>
                                    </p:animEffect>
                                    <p:anim calcmode="lin" valueType="num">
                                      <p:cBhvr>
                                        <p:cTn id="53" dur="300" fill="hold"/>
                                        <p:tgtEl>
                                          <p:spTgt spid="36"/>
                                        </p:tgtEl>
                                        <p:attrNameLst>
                                          <p:attrName>ppt_x</p:attrName>
                                        </p:attrNameLst>
                                      </p:cBhvr>
                                      <p:tavLst>
                                        <p:tav tm="0">
                                          <p:val>
                                            <p:strVal val="#ppt_x"/>
                                          </p:val>
                                        </p:tav>
                                        <p:tav tm="100000">
                                          <p:val>
                                            <p:strVal val="#ppt_x"/>
                                          </p:val>
                                        </p:tav>
                                      </p:tavLst>
                                    </p:anim>
                                    <p:anim calcmode="lin" valueType="num">
                                      <p:cBhvr>
                                        <p:cTn id="54" dur="3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82"/>
                                        </p:tgtEl>
                                        <p:attrNameLst>
                                          <p:attrName>style.visibility</p:attrName>
                                        </p:attrNameLst>
                                      </p:cBhvr>
                                      <p:to>
                                        <p:strVal val="visible"/>
                                      </p:to>
                                    </p:set>
                                    <p:animEffect transition="in" filter="fade">
                                      <p:cBhvr>
                                        <p:cTn id="59" dur="500"/>
                                        <p:tgtEl>
                                          <p:spTgt spid="182"/>
                                        </p:tgtEl>
                                      </p:cBhvr>
                                    </p:animEffect>
                                  </p:childTnLst>
                                </p:cTn>
                              </p:par>
                              <p:par>
                                <p:cTn id="60" presetID="47" presetClass="entr" presetSubtype="0" fill="hold" nodeType="withEffect">
                                  <p:stCondLst>
                                    <p:cond delay="25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300"/>
                                        <p:tgtEl>
                                          <p:spTgt spid="47"/>
                                        </p:tgtEl>
                                      </p:cBhvr>
                                    </p:animEffect>
                                    <p:anim calcmode="lin" valueType="num">
                                      <p:cBhvr>
                                        <p:cTn id="63" dur="300" fill="hold"/>
                                        <p:tgtEl>
                                          <p:spTgt spid="47"/>
                                        </p:tgtEl>
                                        <p:attrNameLst>
                                          <p:attrName>ppt_x</p:attrName>
                                        </p:attrNameLst>
                                      </p:cBhvr>
                                      <p:tavLst>
                                        <p:tav tm="0">
                                          <p:val>
                                            <p:strVal val="#ppt_x"/>
                                          </p:val>
                                        </p:tav>
                                        <p:tav tm="100000">
                                          <p:val>
                                            <p:strVal val="#ppt_x"/>
                                          </p:val>
                                        </p:tav>
                                      </p:tavLst>
                                    </p:anim>
                                    <p:anim calcmode="lin" valueType="num">
                                      <p:cBhvr>
                                        <p:cTn id="64" dur="3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Cognitive Services APIs</a:t>
            </a:r>
          </a:p>
        </p:txBody>
      </p:sp>
      <p:pic>
        <p:nvPicPr>
          <p:cNvPr id="2" name="tmp1932">
            <a:hlinkClick r:id="" action="ppaction://media"/>
          </p:cNvPr>
          <p:cNvPicPr>
            <a:picLocks noChangeAspect="1"/>
          </p:cNvPicPr>
          <p:nvPr>
            <a:videoFile r:link="rId1"/>
            <p:custDataLst>
              <p:tags r:id="rId2"/>
            </p:custDataLst>
            <p:extLst>
              <p:ext uri="{DAA4B4D4-6D71-4841-9C94-3DE7FCFB9230}">
                <p14:media xmlns:p14="http://schemas.microsoft.com/office/powerpoint/2010/main" r:embed="rId3">
                  <p14:trim end="28.0816"/>
                </p14:media>
              </p:ext>
              <p:ext uri="{42D2F446-02D8-4167-A562-619A0277C38B}">
                <p15:isNarration xmlns:p15="http://schemas.microsoft.com/office/powerpoint/2012/main" xmlns="" val="1"/>
              </p:ext>
            </p:extLst>
          </p:nvPr>
        </p:nvPicPr>
        <p:blipFill>
          <a:blip r:embed="rId5"/>
          <a:stretch>
            <a:fillRect/>
          </a:stretch>
        </p:blipFill>
        <p:spPr>
          <a:xfrm>
            <a:off x="11868292" y="100090"/>
            <a:ext cx="224106" cy="224106"/>
          </a:xfrm>
          <a:prstGeom prst="rect">
            <a:avLst/>
          </a:prstGeom>
        </p:spPr>
      </p:pic>
    </p:spTree>
    <p:extLst>
      <p:ext uri="{BB962C8B-B14F-4D97-AF65-F5344CB8AC3E}">
        <p14:creationId xmlns:p14="http://schemas.microsoft.com/office/powerpoint/2010/main" val="471382483"/>
      </p:ext>
    </p:extLst>
  </p:cSld>
  <p:clrMapOvr>
    <a:masterClrMapping/>
  </p:clrMapOvr>
  <mc:AlternateContent xmlns:mc="http://schemas.openxmlformats.org/markup-compatibility/2006" xmlns:p14="http://schemas.microsoft.com/office/powerpoint/2010/main">
    <mc:Choice Requires="p14">
      <p:transition spd="med" p14:dur="700" advTm="15206">
        <p:fade/>
      </p:transition>
    </mc:Choice>
    <mc:Fallback xmlns="">
      <p:transition spd="med" advTm="1520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046749"/>
          </a:xfrm>
        </p:spPr>
        <p:txBody>
          <a:bodyPr/>
          <a:lstStyle/>
          <a:p>
            <a:pPr marL="0" indent="0" defTabSz="896386">
              <a:lnSpc>
                <a:spcPct val="100000"/>
              </a:lnSpc>
              <a:spcBef>
                <a:spcPts val="0"/>
              </a:spcBef>
              <a:buSzTx/>
              <a:buNone/>
              <a:defRPr/>
            </a:pPr>
            <a:r>
              <a:rPr lang="en-US" sz="3137" dirty="0">
                <a:hlinkClick r:id="rId2"/>
              </a:rPr>
              <a:t>http://microsoft.com/cognitive-services</a:t>
            </a:r>
            <a:r>
              <a:rPr lang="en-US" sz="3137" dirty="0"/>
              <a:t> </a:t>
            </a:r>
          </a:p>
          <a:p>
            <a:pPr marL="0" indent="0" defTabSz="896386">
              <a:lnSpc>
                <a:spcPct val="100000"/>
              </a:lnSpc>
              <a:spcBef>
                <a:spcPts val="0"/>
              </a:spcBef>
              <a:buSzTx/>
              <a:buNone/>
            </a:pPr>
            <a:r>
              <a:rPr lang="en-US" sz="3137" dirty="0">
                <a:hlinkClick r:id="rId3"/>
              </a:rPr>
              <a:t>https://www.microsoft.com/cognitive-services/en-us/documentation</a:t>
            </a:r>
            <a:endParaRPr lang="en-US" sz="3137" dirty="0"/>
          </a:p>
          <a:p>
            <a:pPr marL="0" indent="0" defTabSz="896386">
              <a:lnSpc>
                <a:spcPct val="100000"/>
              </a:lnSpc>
              <a:spcBef>
                <a:spcPts val="0"/>
              </a:spcBef>
              <a:buSzTx/>
              <a:buNone/>
            </a:pPr>
            <a:endParaRPr lang="en-US" sz="3137" dirty="0"/>
          </a:p>
          <a:p>
            <a:pPr marL="0" indent="0" defTabSz="896386">
              <a:lnSpc>
                <a:spcPct val="100000"/>
              </a:lnSpc>
              <a:spcBef>
                <a:spcPts val="0"/>
              </a:spcBef>
              <a:buSzTx/>
              <a:buNone/>
            </a:pPr>
            <a:r>
              <a:rPr lang="en-US" sz="3137" dirty="0">
                <a:hlinkClick r:id="rId4"/>
              </a:rPr>
              <a:t>https</a:t>
            </a:r>
            <a:r>
              <a:rPr lang="en-US" sz="3137">
                <a:hlinkClick r:id="rId4"/>
              </a:rPr>
              <a:t>://</a:t>
            </a:r>
            <a:r>
              <a:rPr lang="en-US" sz="3137" smtClean="0">
                <a:hlinkClick r:id="rId4"/>
              </a:rPr>
              <a:t>cognitive.uservoice.com</a:t>
            </a:r>
            <a:endParaRPr lang="en-US" sz="3137" dirty="0"/>
          </a:p>
          <a:p>
            <a:pPr marL="0" indent="0" defTabSz="896386">
              <a:lnSpc>
                <a:spcPct val="100000"/>
              </a:lnSpc>
              <a:spcBef>
                <a:spcPts val="0"/>
              </a:spcBef>
              <a:buSzTx/>
              <a:buNone/>
            </a:pPr>
            <a:endParaRPr lang="en-US" sz="3137" dirty="0"/>
          </a:p>
          <a:p>
            <a:pPr marL="0" indent="0" defTabSz="896386">
              <a:lnSpc>
                <a:spcPct val="100000"/>
              </a:lnSpc>
              <a:spcBef>
                <a:spcPts val="0"/>
              </a:spcBef>
              <a:buSzTx/>
              <a:buNone/>
            </a:pPr>
            <a:r>
              <a:rPr lang="en-US" sz="3137" dirty="0">
                <a:hlinkClick r:id="rId5"/>
              </a:rPr>
              <a:t>https://aka.ms/cognitivesdks</a:t>
            </a:r>
            <a:r>
              <a:rPr lang="en-US" sz="3137" dirty="0"/>
              <a:t> </a:t>
            </a:r>
          </a:p>
          <a:p>
            <a:pPr marL="0" indent="0" defTabSz="896386">
              <a:lnSpc>
                <a:spcPct val="100000"/>
              </a:lnSpc>
              <a:spcBef>
                <a:spcPts val="0"/>
              </a:spcBef>
              <a:buSzTx/>
              <a:buNone/>
            </a:pPr>
            <a:endParaRPr lang="en-US" sz="3137" dirty="0"/>
          </a:p>
          <a:p>
            <a:pPr marL="0" indent="0" defTabSz="896386">
              <a:lnSpc>
                <a:spcPct val="100000"/>
              </a:lnSpc>
              <a:spcBef>
                <a:spcPts val="0"/>
              </a:spcBef>
              <a:buSzTx/>
              <a:buNone/>
            </a:pPr>
            <a:r>
              <a:rPr lang="en-US" sz="3137" dirty="0"/>
              <a:t> </a:t>
            </a:r>
          </a:p>
        </p:txBody>
      </p:sp>
      <p:sp>
        <p:nvSpPr>
          <p:cNvPr id="3" name="Title 2"/>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39085753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a:off x="1731" y="3823710"/>
            <a:ext cx="12188542" cy="0"/>
          </a:xfrm>
          <a:prstGeom prst="line">
            <a:avLst/>
          </a:prstGeom>
          <a:noFill/>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bwMode="auto">
          <a:xfrm>
            <a:off x="1227426" y="4060076"/>
            <a:ext cx="1971576" cy="37340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r>
              <a:rPr lang="en-US" sz="2353" kern="0" spc="49" dirty="0">
                <a:solidFill>
                  <a:srgbClr val="353535"/>
                </a:solidFill>
                <a:latin typeface="+mj-ea"/>
                <a:ea typeface="+mj-ea"/>
                <a:cs typeface="Segoe UI Semilight" panose="020B0402040204020203" pitchFamily="34" charset="0"/>
              </a:rPr>
              <a:t>Agents</a:t>
            </a:r>
          </a:p>
        </p:txBody>
      </p:sp>
      <p:sp>
        <p:nvSpPr>
          <p:cNvPr id="44" name="Rectangle 43"/>
          <p:cNvSpPr/>
          <p:nvPr/>
        </p:nvSpPr>
        <p:spPr bwMode="auto">
          <a:xfrm>
            <a:off x="3677346" y="4060076"/>
            <a:ext cx="1971576" cy="37340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r>
              <a:rPr lang="en-US" sz="2353" kern="0" spc="49" dirty="0">
                <a:solidFill>
                  <a:srgbClr val="353535"/>
                </a:solidFill>
                <a:latin typeface="+mj-ea"/>
                <a:ea typeface="+mj-ea"/>
                <a:cs typeface="Segoe UI Semilight" panose="020B0402040204020203" pitchFamily="34" charset="0"/>
              </a:rPr>
              <a:t>Applications</a:t>
            </a:r>
          </a:p>
        </p:txBody>
      </p:sp>
      <p:sp>
        <p:nvSpPr>
          <p:cNvPr id="45" name="Rectangle 44"/>
          <p:cNvSpPr/>
          <p:nvPr/>
        </p:nvSpPr>
        <p:spPr bwMode="auto">
          <a:xfrm>
            <a:off x="6238148" y="4060076"/>
            <a:ext cx="1971576" cy="37340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r>
              <a:rPr lang="en-US" sz="2353" kern="0" spc="49" dirty="0">
                <a:solidFill>
                  <a:srgbClr val="353535"/>
                </a:solidFill>
                <a:latin typeface="+mj-ea"/>
                <a:ea typeface="+mj-ea"/>
                <a:cs typeface="Segoe UI Semilight" panose="020B0402040204020203" pitchFamily="34" charset="0"/>
              </a:rPr>
              <a:t>Services</a:t>
            </a:r>
          </a:p>
        </p:txBody>
      </p:sp>
      <p:sp>
        <p:nvSpPr>
          <p:cNvPr id="47" name="Oval 46"/>
          <p:cNvSpPr/>
          <p:nvPr/>
        </p:nvSpPr>
        <p:spPr bwMode="auto">
          <a:xfrm>
            <a:off x="2150981" y="3761476"/>
            <a:ext cx="124468" cy="12446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dirty="0">
              <a:solidFill>
                <a:srgbClr val="353535"/>
              </a:solidFill>
              <a:latin typeface="+mj-ea"/>
              <a:ea typeface="+mj-ea"/>
            </a:endParaRPr>
          </a:p>
        </p:txBody>
      </p:sp>
      <p:sp>
        <p:nvSpPr>
          <p:cNvPr id="51" name="Freeform: Shape 50"/>
          <p:cNvSpPr/>
          <p:nvPr/>
        </p:nvSpPr>
        <p:spPr bwMode="auto">
          <a:xfrm>
            <a:off x="1989603" y="2885575"/>
            <a:ext cx="447224" cy="447224"/>
          </a:xfrm>
          <a:custGeom>
            <a:avLst/>
            <a:gdLst>
              <a:gd name="connsiteX0" fmla="*/ 991130 w 1982260"/>
              <a:gd name="connsiteY0" fmla="*/ 224367 h 1982260"/>
              <a:gd name="connsiteX1" fmla="*/ 224367 w 1982260"/>
              <a:gd name="connsiteY1" fmla="*/ 991130 h 1982260"/>
              <a:gd name="connsiteX2" fmla="*/ 991130 w 1982260"/>
              <a:gd name="connsiteY2" fmla="*/ 1757893 h 1982260"/>
              <a:gd name="connsiteX3" fmla="*/ 1757893 w 1982260"/>
              <a:gd name="connsiteY3" fmla="*/ 991130 h 1982260"/>
              <a:gd name="connsiteX4" fmla="*/ 991130 w 1982260"/>
              <a:gd name="connsiteY4" fmla="*/ 224367 h 1982260"/>
              <a:gd name="connsiteX5" fmla="*/ 991130 w 1982260"/>
              <a:gd name="connsiteY5" fmla="*/ 0 h 1982260"/>
              <a:gd name="connsiteX6" fmla="*/ 1982260 w 1982260"/>
              <a:gd name="connsiteY6" fmla="*/ 991130 h 1982260"/>
              <a:gd name="connsiteX7" fmla="*/ 991130 w 1982260"/>
              <a:gd name="connsiteY7" fmla="*/ 1982260 h 1982260"/>
              <a:gd name="connsiteX8" fmla="*/ 0 w 1982260"/>
              <a:gd name="connsiteY8" fmla="*/ 991130 h 1982260"/>
              <a:gd name="connsiteX9" fmla="*/ 991130 w 1982260"/>
              <a:gd name="connsiteY9" fmla="*/ 0 h 198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2260" h="1982260">
                <a:moveTo>
                  <a:pt x="991130" y="224367"/>
                </a:moveTo>
                <a:cubicBezTo>
                  <a:pt x="567658" y="224367"/>
                  <a:pt x="224367" y="567658"/>
                  <a:pt x="224367" y="991130"/>
                </a:cubicBezTo>
                <a:cubicBezTo>
                  <a:pt x="224367" y="1414602"/>
                  <a:pt x="567658" y="1757893"/>
                  <a:pt x="991130" y="1757893"/>
                </a:cubicBezTo>
                <a:cubicBezTo>
                  <a:pt x="1414602" y="1757893"/>
                  <a:pt x="1757893" y="1414602"/>
                  <a:pt x="1757893" y="991130"/>
                </a:cubicBezTo>
                <a:cubicBezTo>
                  <a:pt x="1757893" y="567658"/>
                  <a:pt x="1414602" y="224367"/>
                  <a:pt x="991130" y="224367"/>
                </a:cubicBezTo>
                <a:close/>
                <a:moveTo>
                  <a:pt x="991130" y="0"/>
                </a:moveTo>
                <a:cubicBezTo>
                  <a:pt x="1538516" y="0"/>
                  <a:pt x="1982260" y="443744"/>
                  <a:pt x="1982260" y="991130"/>
                </a:cubicBezTo>
                <a:cubicBezTo>
                  <a:pt x="1982260" y="1538516"/>
                  <a:pt x="1538516" y="1982260"/>
                  <a:pt x="991130" y="1982260"/>
                </a:cubicBezTo>
                <a:cubicBezTo>
                  <a:pt x="443744" y="1982260"/>
                  <a:pt x="0" y="1538516"/>
                  <a:pt x="0" y="991130"/>
                </a:cubicBezTo>
                <a:cubicBezTo>
                  <a:pt x="0" y="443744"/>
                  <a:pt x="443744" y="0"/>
                  <a:pt x="991130" y="0"/>
                </a:cubicBez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dirty="0">
              <a:solidFill>
                <a:srgbClr val="353535"/>
              </a:solidFill>
              <a:latin typeface="+mj-ea"/>
              <a:ea typeface="+mj-ea"/>
            </a:endParaRPr>
          </a:p>
        </p:txBody>
      </p:sp>
      <p:sp>
        <p:nvSpPr>
          <p:cNvPr id="52" name="Freeform: Shape 51"/>
          <p:cNvSpPr/>
          <p:nvPr/>
        </p:nvSpPr>
        <p:spPr bwMode="auto">
          <a:xfrm>
            <a:off x="1939938" y="2835910"/>
            <a:ext cx="546554" cy="546554"/>
          </a:xfrm>
          <a:custGeom>
            <a:avLst/>
            <a:gdLst>
              <a:gd name="connsiteX0" fmla="*/ 1211263 w 2422526"/>
              <a:gd name="connsiteY0" fmla="*/ 232833 h 2422526"/>
              <a:gd name="connsiteX1" fmla="*/ 232833 w 2422526"/>
              <a:gd name="connsiteY1" fmla="*/ 1211263 h 2422526"/>
              <a:gd name="connsiteX2" fmla="*/ 1211263 w 2422526"/>
              <a:gd name="connsiteY2" fmla="*/ 2189693 h 2422526"/>
              <a:gd name="connsiteX3" fmla="*/ 2189693 w 2422526"/>
              <a:gd name="connsiteY3" fmla="*/ 1211263 h 2422526"/>
              <a:gd name="connsiteX4" fmla="*/ 1211263 w 2422526"/>
              <a:gd name="connsiteY4" fmla="*/ 232833 h 2422526"/>
              <a:gd name="connsiteX5" fmla="*/ 1211263 w 2422526"/>
              <a:gd name="connsiteY5" fmla="*/ 0 h 2422526"/>
              <a:gd name="connsiteX6" fmla="*/ 2422526 w 2422526"/>
              <a:gd name="connsiteY6" fmla="*/ 1211263 h 2422526"/>
              <a:gd name="connsiteX7" fmla="*/ 1211263 w 2422526"/>
              <a:gd name="connsiteY7" fmla="*/ 2422526 h 2422526"/>
              <a:gd name="connsiteX8" fmla="*/ 0 w 2422526"/>
              <a:gd name="connsiteY8" fmla="*/ 1211263 h 2422526"/>
              <a:gd name="connsiteX9" fmla="*/ 1211263 w 2422526"/>
              <a:gd name="connsiteY9" fmla="*/ 0 h 242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2526" h="2422526">
                <a:moveTo>
                  <a:pt x="1211263" y="232833"/>
                </a:moveTo>
                <a:cubicBezTo>
                  <a:pt x="670891" y="232833"/>
                  <a:pt x="232833" y="670891"/>
                  <a:pt x="232833" y="1211263"/>
                </a:cubicBezTo>
                <a:cubicBezTo>
                  <a:pt x="232833" y="1751635"/>
                  <a:pt x="670891" y="2189693"/>
                  <a:pt x="1211263" y="2189693"/>
                </a:cubicBezTo>
                <a:cubicBezTo>
                  <a:pt x="1751635" y="2189693"/>
                  <a:pt x="2189693" y="1751635"/>
                  <a:pt x="2189693" y="1211263"/>
                </a:cubicBezTo>
                <a:cubicBezTo>
                  <a:pt x="2189693" y="670891"/>
                  <a:pt x="1751635" y="232833"/>
                  <a:pt x="1211263" y="232833"/>
                </a:cubicBezTo>
                <a:close/>
                <a:moveTo>
                  <a:pt x="1211263" y="0"/>
                </a:moveTo>
                <a:cubicBezTo>
                  <a:pt x="1880225" y="0"/>
                  <a:pt x="2422526" y="542301"/>
                  <a:pt x="2422526" y="1211263"/>
                </a:cubicBezTo>
                <a:cubicBezTo>
                  <a:pt x="2422526" y="1880225"/>
                  <a:pt x="1880225" y="2422526"/>
                  <a:pt x="1211263" y="2422526"/>
                </a:cubicBezTo>
                <a:cubicBezTo>
                  <a:pt x="542301" y="2422526"/>
                  <a:pt x="0" y="1880225"/>
                  <a:pt x="0" y="1211263"/>
                </a:cubicBezTo>
                <a:cubicBezTo>
                  <a:pt x="0" y="542301"/>
                  <a:pt x="542301" y="0"/>
                  <a:pt x="1211263" y="0"/>
                </a:cubicBezTo>
                <a:close/>
              </a:path>
            </a:pathLst>
          </a:custGeom>
          <a:solidFill>
            <a:schemeClr val="bg2">
              <a:lumMod val="25000"/>
              <a:alpha val="43137"/>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dirty="0">
              <a:solidFill>
                <a:srgbClr val="353535"/>
              </a:solidFill>
              <a:latin typeface="+mj-ea"/>
              <a:ea typeface="+mj-ea"/>
            </a:endParaRPr>
          </a:p>
        </p:txBody>
      </p:sp>
      <p:sp>
        <p:nvSpPr>
          <p:cNvPr id="53" name="Oval 52"/>
          <p:cNvSpPr/>
          <p:nvPr/>
        </p:nvSpPr>
        <p:spPr bwMode="auto">
          <a:xfrm>
            <a:off x="9916553" y="3761476"/>
            <a:ext cx="124468" cy="12446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dirty="0">
              <a:solidFill>
                <a:srgbClr val="353535"/>
              </a:solidFill>
              <a:latin typeface="+mj-ea"/>
              <a:ea typeface="+mj-ea"/>
            </a:endParaRPr>
          </a:p>
        </p:txBody>
      </p:sp>
      <p:grpSp>
        <p:nvGrpSpPr>
          <p:cNvPr id="54" name="Group 53"/>
          <p:cNvGrpSpPr/>
          <p:nvPr/>
        </p:nvGrpSpPr>
        <p:grpSpPr>
          <a:xfrm>
            <a:off x="9748411" y="2894170"/>
            <a:ext cx="460756" cy="430036"/>
            <a:chOff x="2028485" y="5305924"/>
            <a:chExt cx="546628" cy="510184"/>
          </a:xfrm>
        </p:grpSpPr>
        <p:sp>
          <p:nvSpPr>
            <p:cNvPr id="55" name="Rectangle 37"/>
            <p:cNvSpPr>
              <a:spLocks noChangeArrowheads="1"/>
            </p:cNvSpPr>
            <p:nvPr/>
          </p:nvSpPr>
          <p:spPr bwMode="auto">
            <a:xfrm>
              <a:off x="2219269" y="5305924"/>
              <a:ext cx="162917" cy="160772"/>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17" tIns="44808" rIns="89617" bIns="44808" numCol="1" anchor="t" anchorCtr="0" compatLnSpc="1">
              <a:prstTxWarp prst="textNoShape">
                <a:avLst/>
              </a:prstTxWarp>
            </a:bodyPr>
            <a:lstStyle/>
            <a:p>
              <a:pPr defTabSz="896042">
                <a:defRPr/>
              </a:pPr>
              <a:endParaRPr lang="en-US" sz="1765" kern="0" dirty="0">
                <a:solidFill>
                  <a:sysClr val="windowText" lastClr="000000"/>
                </a:solidFill>
                <a:latin typeface="+mj-ea"/>
                <a:ea typeface="+mj-ea"/>
              </a:endParaRPr>
            </a:p>
          </p:txBody>
        </p:sp>
        <p:sp>
          <p:nvSpPr>
            <p:cNvPr id="56" name="Rectangle 38"/>
            <p:cNvSpPr>
              <a:spLocks noChangeArrowheads="1"/>
            </p:cNvSpPr>
            <p:nvPr/>
          </p:nvSpPr>
          <p:spPr bwMode="auto">
            <a:xfrm>
              <a:off x="2028485" y="5657479"/>
              <a:ext cx="160773" cy="158629"/>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17" tIns="44808" rIns="89617" bIns="44808" numCol="1" anchor="t" anchorCtr="0" compatLnSpc="1">
              <a:prstTxWarp prst="textNoShape">
                <a:avLst/>
              </a:prstTxWarp>
            </a:bodyPr>
            <a:lstStyle/>
            <a:p>
              <a:pPr defTabSz="896042">
                <a:defRPr/>
              </a:pPr>
              <a:endParaRPr lang="en-US" sz="1765" kern="0" dirty="0">
                <a:solidFill>
                  <a:sysClr val="windowText" lastClr="000000"/>
                </a:solidFill>
                <a:latin typeface="+mj-ea"/>
                <a:ea typeface="+mj-ea"/>
              </a:endParaRPr>
            </a:p>
          </p:txBody>
        </p:sp>
        <p:sp>
          <p:nvSpPr>
            <p:cNvPr id="57" name="Rectangle 39"/>
            <p:cNvSpPr>
              <a:spLocks noChangeArrowheads="1"/>
            </p:cNvSpPr>
            <p:nvPr/>
          </p:nvSpPr>
          <p:spPr bwMode="auto">
            <a:xfrm>
              <a:off x="2412196" y="5657479"/>
              <a:ext cx="162917" cy="158629"/>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17" tIns="44808" rIns="89617" bIns="44808" numCol="1" anchor="t" anchorCtr="0" compatLnSpc="1">
              <a:prstTxWarp prst="textNoShape">
                <a:avLst/>
              </a:prstTxWarp>
            </a:bodyPr>
            <a:lstStyle/>
            <a:p>
              <a:pPr defTabSz="896042">
                <a:defRPr/>
              </a:pPr>
              <a:endParaRPr lang="en-US" sz="1765" kern="0" dirty="0">
                <a:solidFill>
                  <a:sysClr val="windowText" lastClr="000000"/>
                </a:solidFill>
                <a:latin typeface="+mj-ea"/>
                <a:ea typeface="+mj-ea"/>
              </a:endParaRPr>
            </a:p>
          </p:txBody>
        </p:sp>
        <p:sp>
          <p:nvSpPr>
            <p:cNvPr id="81" name="Line 40"/>
            <p:cNvSpPr>
              <a:spLocks noChangeShapeType="1"/>
            </p:cNvSpPr>
            <p:nvPr/>
          </p:nvSpPr>
          <p:spPr bwMode="auto">
            <a:xfrm flipH="1" flipV="1">
              <a:off x="2345744" y="5470984"/>
              <a:ext cx="102895" cy="182209"/>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89617" tIns="44808" rIns="89617" bIns="44808" numCol="1" anchor="t" anchorCtr="0" compatLnSpc="1">
              <a:prstTxWarp prst="textNoShape">
                <a:avLst/>
              </a:prstTxWarp>
            </a:bodyPr>
            <a:lstStyle/>
            <a:p>
              <a:pPr defTabSz="896042">
                <a:defRPr/>
              </a:pPr>
              <a:endParaRPr lang="en-US" sz="1765" kern="0" dirty="0">
                <a:solidFill>
                  <a:sysClr val="windowText" lastClr="000000"/>
                </a:solidFill>
                <a:latin typeface="+mj-ea"/>
                <a:ea typeface="+mj-ea"/>
              </a:endParaRPr>
            </a:p>
          </p:txBody>
        </p:sp>
        <p:sp>
          <p:nvSpPr>
            <p:cNvPr id="82" name="Line 41"/>
            <p:cNvSpPr>
              <a:spLocks noChangeShapeType="1"/>
            </p:cNvSpPr>
            <p:nvPr/>
          </p:nvSpPr>
          <p:spPr bwMode="auto">
            <a:xfrm>
              <a:off x="2187114" y="5734650"/>
              <a:ext cx="225082" cy="0"/>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89617" tIns="44808" rIns="89617" bIns="44808" numCol="1" anchor="t" anchorCtr="0" compatLnSpc="1">
              <a:prstTxWarp prst="textNoShape">
                <a:avLst/>
              </a:prstTxWarp>
            </a:bodyPr>
            <a:lstStyle/>
            <a:p>
              <a:pPr defTabSz="896042">
                <a:defRPr/>
              </a:pPr>
              <a:endParaRPr lang="en-US" sz="1765" kern="0" dirty="0">
                <a:solidFill>
                  <a:sysClr val="windowText" lastClr="000000"/>
                </a:solidFill>
                <a:latin typeface="+mj-ea"/>
                <a:ea typeface="+mj-ea"/>
              </a:endParaRPr>
            </a:p>
          </p:txBody>
        </p:sp>
        <p:sp>
          <p:nvSpPr>
            <p:cNvPr id="83" name="Line 42"/>
            <p:cNvSpPr>
              <a:spLocks noChangeShapeType="1"/>
            </p:cNvSpPr>
            <p:nvPr/>
          </p:nvSpPr>
          <p:spPr bwMode="auto">
            <a:xfrm flipH="1">
              <a:off x="2152816" y="5470984"/>
              <a:ext cx="102895" cy="182209"/>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89617" tIns="44808" rIns="89617" bIns="44808" numCol="1" anchor="t" anchorCtr="0" compatLnSpc="1">
              <a:prstTxWarp prst="textNoShape">
                <a:avLst/>
              </a:prstTxWarp>
            </a:bodyPr>
            <a:lstStyle/>
            <a:p>
              <a:pPr defTabSz="896042">
                <a:defRPr/>
              </a:pPr>
              <a:endParaRPr lang="en-US" sz="1765" kern="0" dirty="0">
                <a:solidFill>
                  <a:sysClr val="windowText" lastClr="000000"/>
                </a:solidFill>
                <a:latin typeface="+mj-ea"/>
                <a:ea typeface="+mj-ea"/>
              </a:endParaRPr>
            </a:p>
          </p:txBody>
        </p:sp>
      </p:grpSp>
      <p:sp>
        <p:nvSpPr>
          <p:cNvPr id="84" name="Oval 83"/>
          <p:cNvSpPr/>
          <p:nvPr/>
        </p:nvSpPr>
        <p:spPr bwMode="auto">
          <a:xfrm>
            <a:off x="4739505" y="3761476"/>
            <a:ext cx="124468" cy="12446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dirty="0">
              <a:solidFill>
                <a:srgbClr val="353535"/>
              </a:solidFill>
              <a:latin typeface="+mj-ea"/>
              <a:ea typeface="+mj-ea"/>
            </a:endParaRPr>
          </a:p>
        </p:txBody>
      </p:sp>
      <p:grpSp>
        <p:nvGrpSpPr>
          <p:cNvPr id="85" name="Group 14"/>
          <p:cNvGrpSpPr>
            <a:grpSpLocks noChangeAspect="1"/>
          </p:cNvGrpSpPr>
          <p:nvPr/>
        </p:nvGrpSpPr>
        <p:grpSpPr bwMode="auto">
          <a:xfrm>
            <a:off x="4673935" y="2911817"/>
            <a:ext cx="255612" cy="394742"/>
            <a:chOff x="2912" y="2002"/>
            <a:chExt cx="158" cy="244"/>
          </a:xfrm>
        </p:grpSpPr>
        <p:sp>
          <p:nvSpPr>
            <p:cNvPr id="86" name="Rectangle 15"/>
            <p:cNvSpPr>
              <a:spLocks noChangeArrowheads="1"/>
            </p:cNvSpPr>
            <p:nvPr/>
          </p:nvSpPr>
          <p:spPr bwMode="auto">
            <a:xfrm>
              <a:off x="2912" y="2002"/>
              <a:ext cx="67" cy="65"/>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17" tIns="44808" rIns="89617" bIns="44808" numCol="1" anchor="t" anchorCtr="0" compatLnSpc="1">
              <a:prstTxWarp prst="textNoShape">
                <a:avLst/>
              </a:prstTxWarp>
            </a:bodyPr>
            <a:lstStyle/>
            <a:p>
              <a:pPr defTabSz="896042">
                <a:defRPr/>
              </a:pPr>
              <a:endParaRPr lang="en-US" sz="1765" kern="0" dirty="0">
                <a:solidFill>
                  <a:sysClr val="windowText" lastClr="000000"/>
                </a:solidFill>
                <a:latin typeface="+mj-ea"/>
                <a:ea typeface="+mj-ea"/>
              </a:endParaRPr>
            </a:p>
          </p:txBody>
        </p:sp>
        <p:sp>
          <p:nvSpPr>
            <p:cNvPr id="87" name="Rectangle 16"/>
            <p:cNvSpPr>
              <a:spLocks noChangeArrowheads="1"/>
            </p:cNvSpPr>
            <p:nvPr/>
          </p:nvSpPr>
          <p:spPr bwMode="auto">
            <a:xfrm>
              <a:off x="3004" y="2002"/>
              <a:ext cx="66" cy="65"/>
            </a:xfrm>
            <a:prstGeom prst="rect">
              <a:avLst/>
            </a:prstGeom>
            <a:solidFill>
              <a:schemeClr val="tx1"/>
            </a:solidFill>
            <a:ln w="1905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89617" tIns="44808" rIns="89617" bIns="44808" numCol="1" anchor="t" anchorCtr="0" compatLnSpc="1">
              <a:prstTxWarp prst="textNoShape">
                <a:avLst/>
              </a:prstTxWarp>
            </a:bodyPr>
            <a:lstStyle/>
            <a:p>
              <a:pPr defTabSz="896042">
                <a:defRPr/>
              </a:pPr>
              <a:endParaRPr lang="en-US" sz="1765" kern="0" dirty="0">
                <a:solidFill>
                  <a:sysClr val="windowText" lastClr="000000"/>
                </a:solidFill>
                <a:latin typeface="+mj-ea"/>
                <a:ea typeface="+mj-ea"/>
              </a:endParaRPr>
            </a:p>
          </p:txBody>
        </p:sp>
        <p:sp>
          <p:nvSpPr>
            <p:cNvPr id="88" name="Rectangle 17"/>
            <p:cNvSpPr>
              <a:spLocks noChangeArrowheads="1"/>
            </p:cNvSpPr>
            <p:nvPr/>
          </p:nvSpPr>
          <p:spPr bwMode="auto">
            <a:xfrm>
              <a:off x="2912" y="2180"/>
              <a:ext cx="67" cy="66"/>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17" tIns="44808" rIns="89617" bIns="44808" numCol="1" anchor="t" anchorCtr="0" compatLnSpc="1">
              <a:prstTxWarp prst="textNoShape">
                <a:avLst/>
              </a:prstTxWarp>
            </a:bodyPr>
            <a:lstStyle/>
            <a:p>
              <a:pPr defTabSz="896042">
                <a:defRPr/>
              </a:pPr>
              <a:endParaRPr lang="en-US" sz="1765" kern="0" dirty="0">
                <a:solidFill>
                  <a:sysClr val="windowText" lastClr="000000"/>
                </a:solidFill>
                <a:latin typeface="+mj-ea"/>
                <a:ea typeface="+mj-ea"/>
              </a:endParaRPr>
            </a:p>
          </p:txBody>
        </p:sp>
        <p:sp>
          <p:nvSpPr>
            <p:cNvPr id="89" name="Rectangle 18"/>
            <p:cNvSpPr>
              <a:spLocks noChangeArrowheads="1"/>
            </p:cNvSpPr>
            <p:nvPr/>
          </p:nvSpPr>
          <p:spPr bwMode="auto">
            <a:xfrm>
              <a:off x="2912" y="2091"/>
              <a:ext cx="158" cy="66"/>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17" tIns="44808" rIns="89617" bIns="44808" numCol="1" anchor="t" anchorCtr="0" compatLnSpc="1">
              <a:prstTxWarp prst="textNoShape">
                <a:avLst/>
              </a:prstTxWarp>
            </a:bodyPr>
            <a:lstStyle/>
            <a:p>
              <a:pPr defTabSz="896042">
                <a:defRPr/>
              </a:pPr>
              <a:endParaRPr lang="en-US" sz="1765" kern="0" dirty="0">
                <a:solidFill>
                  <a:sysClr val="windowText" lastClr="000000"/>
                </a:solidFill>
                <a:latin typeface="+mj-ea"/>
                <a:ea typeface="+mj-ea"/>
              </a:endParaRPr>
            </a:p>
          </p:txBody>
        </p:sp>
      </p:grpSp>
      <p:sp>
        <p:nvSpPr>
          <p:cNvPr id="90" name="Oval 89"/>
          <p:cNvSpPr/>
          <p:nvPr/>
        </p:nvSpPr>
        <p:spPr bwMode="auto">
          <a:xfrm>
            <a:off x="7328029" y="3761476"/>
            <a:ext cx="124468" cy="12446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dirty="0">
              <a:solidFill>
                <a:srgbClr val="353535"/>
              </a:solidFill>
              <a:latin typeface="+mj-ea"/>
              <a:ea typeface="+mj-ea"/>
            </a:endParaRPr>
          </a:p>
        </p:txBody>
      </p:sp>
      <p:grpSp>
        <p:nvGrpSpPr>
          <p:cNvPr id="91" name="Group 27"/>
          <p:cNvGrpSpPr>
            <a:grpSpLocks noChangeAspect="1"/>
          </p:cNvGrpSpPr>
          <p:nvPr/>
        </p:nvGrpSpPr>
        <p:grpSpPr bwMode="auto">
          <a:xfrm>
            <a:off x="7180626" y="2922080"/>
            <a:ext cx="419275" cy="374214"/>
            <a:chOff x="3810" y="2105"/>
            <a:chExt cx="214" cy="191"/>
          </a:xfrm>
        </p:grpSpPr>
        <p:sp>
          <p:nvSpPr>
            <p:cNvPr id="92" name="Freeform 28"/>
            <p:cNvSpPr>
              <a:spLocks/>
            </p:cNvSpPr>
            <p:nvPr/>
          </p:nvSpPr>
          <p:spPr bwMode="auto">
            <a:xfrm>
              <a:off x="3810" y="2105"/>
              <a:ext cx="214" cy="191"/>
            </a:xfrm>
            <a:custGeom>
              <a:avLst/>
              <a:gdLst>
                <a:gd name="T0" fmla="*/ 214 w 214"/>
                <a:gd name="T1" fmla="*/ 120 h 191"/>
                <a:gd name="T2" fmla="*/ 214 w 214"/>
                <a:gd name="T3" fmla="*/ 0 h 191"/>
                <a:gd name="T4" fmla="*/ 0 w 214"/>
                <a:gd name="T5" fmla="*/ 0 h 191"/>
                <a:gd name="T6" fmla="*/ 0 w 214"/>
                <a:gd name="T7" fmla="*/ 145 h 191"/>
                <a:gd name="T8" fmla="*/ 29 w 214"/>
                <a:gd name="T9" fmla="*/ 145 h 191"/>
                <a:gd name="T10" fmla="*/ 29 w 214"/>
                <a:gd name="T11" fmla="*/ 191 h 191"/>
                <a:gd name="T12" fmla="*/ 75 w 214"/>
                <a:gd name="T13" fmla="*/ 145 h 191"/>
                <a:gd name="T14" fmla="*/ 121 w 214"/>
                <a:gd name="T15" fmla="*/ 145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91">
                  <a:moveTo>
                    <a:pt x="214" y="120"/>
                  </a:moveTo>
                  <a:lnTo>
                    <a:pt x="214" y="0"/>
                  </a:lnTo>
                  <a:lnTo>
                    <a:pt x="0" y="0"/>
                  </a:lnTo>
                  <a:lnTo>
                    <a:pt x="0" y="145"/>
                  </a:lnTo>
                  <a:lnTo>
                    <a:pt x="29" y="145"/>
                  </a:lnTo>
                  <a:lnTo>
                    <a:pt x="29" y="191"/>
                  </a:lnTo>
                  <a:lnTo>
                    <a:pt x="75" y="145"/>
                  </a:lnTo>
                  <a:lnTo>
                    <a:pt x="121" y="145"/>
                  </a:lnTo>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17" tIns="44808" rIns="89617" bIns="44808" numCol="1" anchor="t" anchorCtr="0" compatLnSpc="1">
              <a:prstTxWarp prst="textNoShape">
                <a:avLst/>
              </a:prstTxWarp>
            </a:bodyPr>
            <a:lstStyle/>
            <a:p>
              <a:pPr defTabSz="896042">
                <a:defRPr/>
              </a:pPr>
              <a:endParaRPr lang="en-US" sz="1765" kern="0" dirty="0">
                <a:solidFill>
                  <a:sysClr val="windowText" lastClr="000000"/>
                </a:solidFill>
                <a:latin typeface="+mj-ea"/>
                <a:ea typeface="+mj-ea"/>
              </a:endParaRPr>
            </a:p>
          </p:txBody>
        </p:sp>
        <p:sp>
          <p:nvSpPr>
            <p:cNvPr id="93" name="Line 29"/>
            <p:cNvSpPr>
              <a:spLocks noChangeShapeType="1"/>
            </p:cNvSpPr>
            <p:nvPr/>
          </p:nvSpPr>
          <p:spPr bwMode="auto">
            <a:xfrm>
              <a:off x="3931" y="2250"/>
              <a:ext cx="0" cy="0"/>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89617" tIns="44808" rIns="89617" bIns="44808" numCol="1" anchor="t" anchorCtr="0" compatLnSpc="1">
              <a:prstTxWarp prst="textNoShape">
                <a:avLst/>
              </a:prstTxWarp>
            </a:bodyPr>
            <a:lstStyle/>
            <a:p>
              <a:pPr defTabSz="896042">
                <a:defRPr/>
              </a:pPr>
              <a:endParaRPr lang="en-US" sz="1765" kern="0" dirty="0">
                <a:solidFill>
                  <a:sysClr val="windowText" lastClr="000000"/>
                </a:solidFill>
                <a:latin typeface="+mj-ea"/>
                <a:ea typeface="+mj-ea"/>
              </a:endParaRPr>
            </a:p>
          </p:txBody>
        </p:sp>
        <p:sp>
          <p:nvSpPr>
            <p:cNvPr id="94" name="Freeform 30"/>
            <p:cNvSpPr>
              <a:spLocks/>
            </p:cNvSpPr>
            <p:nvPr/>
          </p:nvSpPr>
          <p:spPr bwMode="auto">
            <a:xfrm>
              <a:off x="3903" y="2221"/>
              <a:ext cx="121" cy="29"/>
            </a:xfrm>
            <a:custGeom>
              <a:avLst/>
              <a:gdLst>
                <a:gd name="T0" fmla="*/ 0 w 93"/>
                <a:gd name="T1" fmla="*/ 25 h 25"/>
                <a:gd name="T2" fmla="*/ 93 w 93"/>
                <a:gd name="T3" fmla="*/ 25 h 25"/>
                <a:gd name="T4" fmla="*/ 93 w 93"/>
                <a:gd name="T5" fmla="*/ 0 h 25"/>
              </a:gdLst>
              <a:ahLst/>
              <a:cxnLst>
                <a:cxn ang="0">
                  <a:pos x="T0" y="T1"/>
                </a:cxn>
                <a:cxn ang="0">
                  <a:pos x="T2" y="T3"/>
                </a:cxn>
                <a:cxn ang="0">
                  <a:pos x="T4" y="T5"/>
                </a:cxn>
              </a:cxnLst>
              <a:rect l="0" t="0" r="r" b="b"/>
              <a:pathLst>
                <a:path w="93" h="25">
                  <a:moveTo>
                    <a:pt x="0" y="25"/>
                  </a:moveTo>
                  <a:lnTo>
                    <a:pt x="93" y="25"/>
                  </a:lnTo>
                  <a:lnTo>
                    <a:pt x="93" y="0"/>
                  </a:lnTo>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17" tIns="44808" rIns="89617" bIns="44808" numCol="1" anchor="t" anchorCtr="0" compatLnSpc="1">
              <a:prstTxWarp prst="textNoShape">
                <a:avLst/>
              </a:prstTxWarp>
            </a:bodyPr>
            <a:lstStyle/>
            <a:p>
              <a:pPr defTabSz="896042">
                <a:defRPr/>
              </a:pPr>
              <a:endParaRPr lang="en-US" sz="1765" kern="0" dirty="0">
                <a:solidFill>
                  <a:sysClr val="windowText" lastClr="000000"/>
                </a:solidFill>
                <a:latin typeface="+mj-ea"/>
                <a:ea typeface="+mj-ea"/>
              </a:endParaRPr>
            </a:p>
          </p:txBody>
        </p:sp>
        <p:sp>
          <p:nvSpPr>
            <p:cNvPr id="95" name="Freeform 31"/>
            <p:cNvSpPr>
              <a:spLocks/>
            </p:cNvSpPr>
            <p:nvPr/>
          </p:nvSpPr>
          <p:spPr bwMode="auto">
            <a:xfrm>
              <a:off x="3865"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17" tIns="44808" rIns="89617" bIns="44808" numCol="1" anchor="t" anchorCtr="0" compatLnSpc="1">
              <a:prstTxWarp prst="textNoShape">
                <a:avLst/>
              </a:prstTxWarp>
            </a:bodyPr>
            <a:lstStyle/>
            <a:p>
              <a:pPr defTabSz="896042">
                <a:defRPr/>
              </a:pPr>
              <a:endParaRPr lang="en-US" sz="1765" kern="0" dirty="0">
                <a:solidFill>
                  <a:sysClr val="windowText" lastClr="000000"/>
                </a:solidFill>
                <a:latin typeface="+mj-ea"/>
                <a:ea typeface="+mj-ea"/>
              </a:endParaRPr>
            </a:p>
          </p:txBody>
        </p:sp>
        <p:sp>
          <p:nvSpPr>
            <p:cNvPr id="96" name="Freeform 32"/>
            <p:cNvSpPr>
              <a:spLocks/>
            </p:cNvSpPr>
            <p:nvPr/>
          </p:nvSpPr>
          <p:spPr bwMode="auto">
            <a:xfrm>
              <a:off x="3911"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17" tIns="44808" rIns="89617" bIns="44808" numCol="1" anchor="t" anchorCtr="0" compatLnSpc="1">
              <a:prstTxWarp prst="textNoShape">
                <a:avLst/>
              </a:prstTxWarp>
            </a:bodyPr>
            <a:lstStyle/>
            <a:p>
              <a:pPr defTabSz="896042">
                <a:defRPr/>
              </a:pPr>
              <a:endParaRPr lang="en-US" sz="1765" kern="0" dirty="0">
                <a:solidFill>
                  <a:sysClr val="windowText" lastClr="000000"/>
                </a:solidFill>
                <a:latin typeface="+mj-ea"/>
                <a:ea typeface="+mj-ea"/>
              </a:endParaRPr>
            </a:p>
          </p:txBody>
        </p:sp>
        <p:sp>
          <p:nvSpPr>
            <p:cNvPr id="97" name="Freeform 33"/>
            <p:cNvSpPr>
              <a:spLocks/>
            </p:cNvSpPr>
            <p:nvPr/>
          </p:nvSpPr>
          <p:spPr bwMode="auto">
            <a:xfrm>
              <a:off x="3958" y="2172"/>
              <a:ext cx="10"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17" tIns="44808" rIns="89617" bIns="44808" numCol="1" anchor="t" anchorCtr="0" compatLnSpc="1">
              <a:prstTxWarp prst="textNoShape">
                <a:avLst/>
              </a:prstTxWarp>
            </a:bodyPr>
            <a:lstStyle/>
            <a:p>
              <a:pPr defTabSz="896042">
                <a:defRPr/>
              </a:pPr>
              <a:endParaRPr lang="en-US" sz="1765" kern="0" dirty="0">
                <a:solidFill>
                  <a:sysClr val="windowText" lastClr="000000"/>
                </a:solidFill>
                <a:latin typeface="+mj-ea"/>
                <a:ea typeface="+mj-ea"/>
              </a:endParaRPr>
            </a:p>
          </p:txBody>
        </p:sp>
      </p:grpSp>
      <p:sp>
        <p:nvSpPr>
          <p:cNvPr id="98" name="Rectangle 97"/>
          <p:cNvSpPr/>
          <p:nvPr/>
        </p:nvSpPr>
        <p:spPr bwMode="auto">
          <a:xfrm>
            <a:off x="1989603" y="264788"/>
            <a:ext cx="8541779" cy="92323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r>
              <a:rPr lang="en-US" sz="5399" kern="0" dirty="0">
                <a:solidFill>
                  <a:srgbClr val="353535"/>
                </a:solidFill>
                <a:latin typeface="+mj-ea"/>
                <a:ea typeface="+mj-ea"/>
              </a:rPr>
              <a:t>Democratizing AI</a:t>
            </a:r>
          </a:p>
        </p:txBody>
      </p:sp>
      <p:sp>
        <p:nvSpPr>
          <p:cNvPr id="49" name="Rectangle 48"/>
          <p:cNvSpPr/>
          <p:nvPr/>
        </p:nvSpPr>
        <p:spPr bwMode="auto">
          <a:xfrm>
            <a:off x="1514484" y="1312487"/>
            <a:ext cx="9447330" cy="26599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r>
              <a:rPr lang="en-US" sz="2800" kern="0" spc="49" dirty="0">
                <a:solidFill>
                  <a:srgbClr val="353535"/>
                </a:solidFill>
                <a:latin typeface="+mj-ea"/>
                <a:ea typeface="+mj-ea"/>
                <a:cs typeface="Segoe UI Semilight" panose="020B0402040204020203" pitchFamily="34" charset="0"/>
              </a:rPr>
              <a:t>For every person and organization </a:t>
            </a:r>
          </a:p>
        </p:txBody>
      </p:sp>
      <p:sp>
        <p:nvSpPr>
          <p:cNvPr id="46" name="Rectangle 45"/>
          <p:cNvSpPr/>
          <p:nvPr/>
        </p:nvSpPr>
        <p:spPr bwMode="auto">
          <a:xfrm>
            <a:off x="9168568" y="4060076"/>
            <a:ext cx="1971576" cy="37340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r>
              <a:rPr lang="en-US" sz="2353" kern="0" spc="49" dirty="0">
                <a:solidFill>
                  <a:srgbClr val="353535"/>
                </a:solidFill>
                <a:latin typeface="+mj-ea"/>
                <a:ea typeface="+mj-ea"/>
                <a:cs typeface="Segoe UI Semilight" panose="020B0402040204020203" pitchFamily="34" charset="0"/>
              </a:rPr>
              <a:t>Infrastructure</a:t>
            </a:r>
          </a:p>
        </p:txBody>
      </p:sp>
      <p:sp>
        <p:nvSpPr>
          <p:cNvPr id="5" name="Rectangle 4"/>
          <p:cNvSpPr/>
          <p:nvPr/>
        </p:nvSpPr>
        <p:spPr bwMode="auto">
          <a:xfrm>
            <a:off x="6055367" y="2408065"/>
            <a:ext cx="5684076" cy="3971996"/>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solidFill>
                <a:srgbClr val="353535"/>
              </a:solidFill>
              <a:latin typeface="+mj-ea"/>
              <a:ea typeface="+mj-ea"/>
              <a:cs typeface="Segoe UI" pitchFamily="34" charset="0"/>
            </a:endParaRPr>
          </a:p>
        </p:txBody>
      </p:sp>
      <p:sp>
        <p:nvSpPr>
          <p:cNvPr id="6" name="TextBox 5"/>
          <p:cNvSpPr txBox="1"/>
          <p:nvPr/>
        </p:nvSpPr>
        <p:spPr>
          <a:xfrm>
            <a:off x="7765839" y="1909539"/>
            <a:ext cx="2371431" cy="627824"/>
          </a:xfrm>
          <a:prstGeom prst="rect">
            <a:avLst/>
          </a:prstGeom>
          <a:noFill/>
        </p:spPr>
        <p:txBody>
          <a:bodyPr wrap="none" lIns="182854" tIns="146284" rIns="182854" bIns="146284" rtlCol="0">
            <a:spAutoFit/>
          </a:bodyPr>
          <a:lstStyle/>
          <a:p>
            <a:pPr algn="ctr" defTabSz="914225">
              <a:lnSpc>
                <a:spcPct val="90000"/>
              </a:lnSpc>
              <a:spcAft>
                <a:spcPts val="600"/>
              </a:spcAft>
              <a:defRPr/>
            </a:pPr>
            <a:r>
              <a:rPr lang="en-US" sz="2400" kern="0" dirty="0">
                <a:solidFill>
                  <a:srgbClr val="E6E6E6"/>
                </a:solidFill>
                <a:latin typeface="+mj-ea"/>
                <a:ea typeface="+mj-ea"/>
              </a:rPr>
              <a:t>Today’s Focus</a:t>
            </a:r>
          </a:p>
        </p:txBody>
      </p:sp>
      <p:grpSp>
        <p:nvGrpSpPr>
          <p:cNvPr id="72" name="Group 71"/>
          <p:cNvGrpSpPr/>
          <p:nvPr/>
        </p:nvGrpSpPr>
        <p:grpSpPr>
          <a:xfrm>
            <a:off x="396513" y="1909538"/>
            <a:ext cx="11342929" cy="4470524"/>
            <a:chOff x="6055360" y="1909322"/>
            <a:chExt cx="12063891" cy="4471158"/>
          </a:xfrm>
        </p:grpSpPr>
        <p:sp>
          <p:nvSpPr>
            <p:cNvPr id="73" name="Rectangle 72"/>
            <p:cNvSpPr/>
            <p:nvPr/>
          </p:nvSpPr>
          <p:spPr bwMode="auto">
            <a:xfrm>
              <a:off x="6055360" y="2407920"/>
              <a:ext cx="12063891" cy="3972560"/>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solidFill>
                  <a:srgbClr val="353535"/>
                </a:solidFill>
                <a:latin typeface="+mj-ea"/>
                <a:ea typeface="+mj-ea"/>
                <a:cs typeface="Segoe UI" pitchFamily="34" charset="0"/>
              </a:endParaRPr>
            </a:p>
          </p:txBody>
        </p:sp>
        <p:sp>
          <p:nvSpPr>
            <p:cNvPr id="74" name="TextBox 73"/>
            <p:cNvSpPr txBox="1"/>
            <p:nvPr/>
          </p:nvSpPr>
          <p:spPr>
            <a:xfrm>
              <a:off x="6436210" y="1909322"/>
              <a:ext cx="4501537" cy="627913"/>
            </a:xfrm>
            <a:prstGeom prst="rect">
              <a:avLst/>
            </a:prstGeom>
            <a:noFill/>
          </p:spPr>
          <p:txBody>
            <a:bodyPr wrap="none" lIns="182854" tIns="146284" rIns="182854" bIns="146284" rtlCol="0">
              <a:spAutoFit/>
            </a:bodyPr>
            <a:lstStyle/>
            <a:p>
              <a:pPr defTabSz="914225">
                <a:lnSpc>
                  <a:spcPct val="90000"/>
                </a:lnSpc>
                <a:spcAft>
                  <a:spcPts val="600"/>
                </a:spcAft>
                <a:defRPr/>
              </a:pPr>
              <a:r>
                <a:rPr lang="en-US" sz="2400" kern="0" dirty="0">
                  <a:solidFill>
                    <a:srgbClr val="E6E6E6"/>
                  </a:solidFill>
                  <a:latin typeface="+mj-ea"/>
                  <a:ea typeface="+mj-ea"/>
                </a:rPr>
                <a:t>Parts 2: Data &amp; Part 3: Apps</a:t>
              </a:r>
            </a:p>
          </p:txBody>
        </p:sp>
      </p:grpSp>
    </p:spTree>
    <p:extLst>
      <p:ext uri="{BB962C8B-B14F-4D97-AF65-F5344CB8AC3E}">
        <p14:creationId xmlns:p14="http://schemas.microsoft.com/office/powerpoint/2010/main" val="1816279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a:off x="866" y="3429882"/>
            <a:ext cx="12190271" cy="0"/>
          </a:xfrm>
          <a:prstGeom prst="line">
            <a:avLst/>
          </a:prstGeom>
          <a:noFill/>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bwMode="auto">
          <a:xfrm>
            <a:off x="1226735" y="3666281"/>
            <a:ext cx="1971855" cy="37345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2353" kern="0" spc="49" dirty="0">
                <a:solidFill>
                  <a:srgbClr val="0078D7"/>
                </a:solidFill>
                <a:latin typeface="+mj-ea"/>
                <a:ea typeface="+mj-ea"/>
                <a:cs typeface="Segoe UI Semilight" panose="020B0402040204020203" pitchFamily="34" charset="0"/>
              </a:rPr>
              <a:t>Agent</a:t>
            </a:r>
          </a:p>
        </p:txBody>
      </p:sp>
      <p:sp>
        <p:nvSpPr>
          <p:cNvPr id="44" name="Rectangle 43"/>
          <p:cNvSpPr/>
          <p:nvPr/>
        </p:nvSpPr>
        <p:spPr bwMode="auto">
          <a:xfrm>
            <a:off x="3677003" y="3666281"/>
            <a:ext cx="1971855" cy="37345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2353" kern="0" spc="49" dirty="0">
                <a:solidFill>
                  <a:srgbClr val="0078D7"/>
                </a:solidFill>
                <a:latin typeface="+mj-ea"/>
                <a:ea typeface="+mj-ea"/>
                <a:cs typeface="Segoe UI Semilight" panose="020B0402040204020203" pitchFamily="34" charset="0"/>
              </a:rPr>
              <a:t>Applications</a:t>
            </a:r>
          </a:p>
        </p:txBody>
      </p:sp>
      <p:sp>
        <p:nvSpPr>
          <p:cNvPr id="45" name="Rectangle 44"/>
          <p:cNvSpPr/>
          <p:nvPr/>
        </p:nvSpPr>
        <p:spPr bwMode="auto">
          <a:xfrm>
            <a:off x="6238168" y="3666281"/>
            <a:ext cx="1971855" cy="37345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2353" kern="0" spc="49" dirty="0">
                <a:solidFill>
                  <a:srgbClr val="0078D7"/>
                </a:solidFill>
                <a:latin typeface="+mj-ea"/>
                <a:ea typeface="+mj-ea"/>
                <a:cs typeface="Segoe UI Semilight" panose="020B0402040204020203" pitchFamily="34" charset="0"/>
              </a:rPr>
              <a:t>Services</a:t>
            </a:r>
          </a:p>
        </p:txBody>
      </p:sp>
      <p:sp>
        <p:nvSpPr>
          <p:cNvPr id="46" name="Rectangle 45"/>
          <p:cNvSpPr/>
          <p:nvPr/>
        </p:nvSpPr>
        <p:spPr bwMode="auto">
          <a:xfrm>
            <a:off x="9169003" y="3666281"/>
            <a:ext cx="1971855" cy="37345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2353" kern="0" spc="49" dirty="0">
                <a:solidFill>
                  <a:srgbClr val="0078D7"/>
                </a:solidFill>
                <a:latin typeface="+mj-ea"/>
                <a:ea typeface="+mj-ea"/>
                <a:cs typeface="Segoe UI Semilight" panose="020B0402040204020203" pitchFamily="34" charset="0"/>
              </a:rPr>
              <a:t>Infrastructure</a:t>
            </a:r>
          </a:p>
        </p:txBody>
      </p:sp>
      <p:sp>
        <p:nvSpPr>
          <p:cNvPr id="47" name="Oval 46"/>
          <p:cNvSpPr/>
          <p:nvPr/>
        </p:nvSpPr>
        <p:spPr bwMode="auto">
          <a:xfrm>
            <a:off x="2150421" y="3367639"/>
            <a:ext cx="124486" cy="12448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mj-ea"/>
              <a:ea typeface="+mj-ea"/>
            </a:endParaRPr>
          </a:p>
        </p:txBody>
      </p:sp>
      <p:grpSp>
        <p:nvGrpSpPr>
          <p:cNvPr id="48" name="Group 47"/>
          <p:cNvGrpSpPr/>
          <p:nvPr/>
        </p:nvGrpSpPr>
        <p:grpSpPr>
          <a:xfrm>
            <a:off x="1939348" y="2441942"/>
            <a:ext cx="546632" cy="546632"/>
            <a:chOff x="1990795" y="2892107"/>
            <a:chExt cx="557672" cy="557672"/>
          </a:xfrm>
        </p:grpSpPr>
        <p:sp>
          <p:nvSpPr>
            <p:cNvPr id="51" name="Freeform: Shape 50"/>
            <p:cNvSpPr/>
            <p:nvPr/>
          </p:nvSpPr>
          <p:spPr bwMode="auto">
            <a:xfrm>
              <a:off x="2041470" y="2942782"/>
              <a:ext cx="456322" cy="456322"/>
            </a:xfrm>
            <a:custGeom>
              <a:avLst/>
              <a:gdLst>
                <a:gd name="connsiteX0" fmla="*/ 991130 w 1982260"/>
                <a:gd name="connsiteY0" fmla="*/ 224367 h 1982260"/>
                <a:gd name="connsiteX1" fmla="*/ 224367 w 1982260"/>
                <a:gd name="connsiteY1" fmla="*/ 991130 h 1982260"/>
                <a:gd name="connsiteX2" fmla="*/ 991130 w 1982260"/>
                <a:gd name="connsiteY2" fmla="*/ 1757893 h 1982260"/>
                <a:gd name="connsiteX3" fmla="*/ 1757893 w 1982260"/>
                <a:gd name="connsiteY3" fmla="*/ 991130 h 1982260"/>
                <a:gd name="connsiteX4" fmla="*/ 991130 w 1982260"/>
                <a:gd name="connsiteY4" fmla="*/ 224367 h 1982260"/>
                <a:gd name="connsiteX5" fmla="*/ 991130 w 1982260"/>
                <a:gd name="connsiteY5" fmla="*/ 0 h 1982260"/>
                <a:gd name="connsiteX6" fmla="*/ 1982260 w 1982260"/>
                <a:gd name="connsiteY6" fmla="*/ 991130 h 1982260"/>
                <a:gd name="connsiteX7" fmla="*/ 991130 w 1982260"/>
                <a:gd name="connsiteY7" fmla="*/ 1982260 h 1982260"/>
                <a:gd name="connsiteX8" fmla="*/ 0 w 1982260"/>
                <a:gd name="connsiteY8" fmla="*/ 991130 h 1982260"/>
                <a:gd name="connsiteX9" fmla="*/ 991130 w 1982260"/>
                <a:gd name="connsiteY9" fmla="*/ 0 h 198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2260" h="1982260">
                  <a:moveTo>
                    <a:pt x="991130" y="224367"/>
                  </a:moveTo>
                  <a:cubicBezTo>
                    <a:pt x="567658" y="224367"/>
                    <a:pt x="224367" y="567658"/>
                    <a:pt x="224367" y="991130"/>
                  </a:cubicBezTo>
                  <a:cubicBezTo>
                    <a:pt x="224367" y="1414602"/>
                    <a:pt x="567658" y="1757893"/>
                    <a:pt x="991130" y="1757893"/>
                  </a:cubicBezTo>
                  <a:cubicBezTo>
                    <a:pt x="1414602" y="1757893"/>
                    <a:pt x="1757893" y="1414602"/>
                    <a:pt x="1757893" y="991130"/>
                  </a:cubicBezTo>
                  <a:cubicBezTo>
                    <a:pt x="1757893" y="567658"/>
                    <a:pt x="1414602" y="224367"/>
                    <a:pt x="991130" y="224367"/>
                  </a:cubicBezTo>
                  <a:close/>
                  <a:moveTo>
                    <a:pt x="991130" y="0"/>
                  </a:moveTo>
                  <a:cubicBezTo>
                    <a:pt x="1538516" y="0"/>
                    <a:pt x="1982260" y="443744"/>
                    <a:pt x="1982260" y="991130"/>
                  </a:cubicBezTo>
                  <a:cubicBezTo>
                    <a:pt x="1982260" y="1538516"/>
                    <a:pt x="1538516" y="1982260"/>
                    <a:pt x="991130" y="1982260"/>
                  </a:cubicBezTo>
                  <a:cubicBezTo>
                    <a:pt x="443744" y="1982260"/>
                    <a:pt x="0" y="1538516"/>
                    <a:pt x="0" y="991130"/>
                  </a:cubicBezTo>
                  <a:cubicBezTo>
                    <a:pt x="0" y="443744"/>
                    <a:pt x="443744" y="0"/>
                    <a:pt x="991130" y="0"/>
                  </a:cubicBez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mj-ea"/>
                <a:ea typeface="+mj-ea"/>
              </a:endParaRPr>
            </a:p>
          </p:txBody>
        </p:sp>
        <p:sp>
          <p:nvSpPr>
            <p:cNvPr id="52" name="Freeform: Shape 51"/>
            <p:cNvSpPr/>
            <p:nvPr/>
          </p:nvSpPr>
          <p:spPr bwMode="auto">
            <a:xfrm>
              <a:off x="1990795" y="2892107"/>
              <a:ext cx="557672" cy="557672"/>
            </a:xfrm>
            <a:custGeom>
              <a:avLst/>
              <a:gdLst>
                <a:gd name="connsiteX0" fmla="*/ 1211263 w 2422526"/>
                <a:gd name="connsiteY0" fmla="*/ 232833 h 2422526"/>
                <a:gd name="connsiteX1" fmla="*/ 232833 w 2422526"/>
                <a:gd name="connsiteY1" fmla="*/ 1211263 h 2422526"/>
                <a:gd name="connsiteX2" fmla="*/ 1211263 w 2422526"/>
                <a:gd name="connsiteY2" fmla="*/ 2189693 h 2422526"/>
                <a:gd name="connsiteX3" fmla="*/ 2189693 w 2422526"/>
                <a:gd name="connsiteY3" fmla="*/ 1211263 h 2422526"/>
                <a:gd name="connsiteX4" fmla="*/ 1211263 w 2422526"/>
                <a:gd name="connsiteY4" fmla="*/ 232833 h 2422526"/>
                <a:gd name="connsiteX5" fmla="*/ 1211263 w 2422526"/>
                <a:gd name="connsiteY5" fmla="*/ 0 h 2422526"/>
                <a:gd name="connsiteX6" fmla="*/ 2422526 w 2422526"/>
                <a:gd name="connsiteY6" fmla="*/ 1211263 h 2422526"/>
                <a:gd name="connsiteX7" fmla="*/ 1211263 w 2422526"/>
                <a:gd name="connsiteY7" fmla="*/ 2422526 h 2422526"/>
                <a:gd name="connsiteX8" fmla="*/ 0 w 2422526"/>
                <a:gd name="connsiteY8" fmla="*/ 1211263 h 2422526"/>
                <a:gd name="connsiteX9" fmla="*/ 1211263 w 2422526"/>
                <a:gd name="connsiteY9" fmla="*/ 0 h 242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2526" h="2422526">
                  <a:moveTo>
                    <a:pt x="1211263" y="232833"/>
                  </a:moveTo>
                  <a:cubicBezTo>
                    <a:pt x="670891" y="232833"/>
                    <a:pt x="232833" y="670891"/>
                    <a:pt x="232833" y="1211263"/>
                  </a:cubicBezTo>
                  <a:cubicBezTo>
                    <a:pt x="232833" y="1751635"/>
                    <a:pt x="670891" y="2189693"/>
                    <a:pt x="1211263" y="2189693"/>
                  </a:cubicBezTo>
                  <a:cubicBezTo>
                    <a:pt x="1751635" y="2189693"/>
                    <a:pt x="2189693" y="1751635"/>
                    <a:pt x="2189693" y="1211263"/>
                  </a:cubicBezTo>
                  <a:cubicBezTo>
                    <a:pt x="2189693" y="670891"/>
                    <a:pt x="1751635" y="232833"/>
                    <a:pt x="1211263" y="232833"/>
                  </a:cubicBezTo>
                  <a:close/>
                  <a:moveTo>
                    <a:pt x="1211263" y="0"/>
                  </a:moveTo>
                  <a:cubicBezTo>
                    <a:pt x="1880225" y="0"/>
                    <a:pt x="2422526" y="542301"/>
                    <a:pt x="2422526" y="1211263"/>
                  </a:cubicBezTo>
                  <a:cubicBezTo>
                    <a:pt x="2422526" y="1880225"/>
                    <a:pt x="1880225" y="2422526"/>
                    <a:pt x="1211263" y="2422526"/>
                  </a:cubicBezTo>
                  <a:cubicBezTo>
                    <a:pt x="542301" y="2422526"/>
                    <a:pt x="0" y="1880225"/>
                    <a:pt x="0" y="1211263"/>
                  </a:cubicBezTo>
                  <a:cubicBezTo>
                    <a:pt x="0" y="542301"/>
                    <a:pt x="542301" y="0"/>
                    <a:pt x="1211263" y="0"/>
                  </a:cubicBezTo>
                  <a:close/>
                </a:path>
              </a:pathLst>
            </a:custGeom>
            <a:solidFill>
              <a:srgbClr val="FFFFFF">
                <a:alpha val="43137"/>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mj-ea"/>
                <a:ea typeface="+mj-ea"/>
              </a:endParaRPr>
            </a:p>
          </p:txBody>
        </p:sp>
      </p:grpSp>
      <p:sp>
        <p:nvSpPr>
          <p:cNvPr id="53" name="Oval 52"/>
          <p:cNvSpPr/>
          <p:nvPr/>
        </p:nvSpPr>
        <p:spPr bwMode="auto">
          <a:xfrm>
            <a:off x="9917095" y="3367639"/>
            <a:ext cx="124486" cy="12448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mj-ea"/>
              <a:ea typeface="+mj-ea"/>
            </a:endParaRPr>
          </a:p>
        </p:txBody>
      </p:sp>
      <p:grpSp>
        <p:nvGrpSpPr>
          <p:cNvPr id="54" name="Group 53"/>
          <p:cNvGrpSpPr/>
          <p:nvPr/>
        </p:nvGrpSpPr>
        <p:grpSpPr>
          <a:xfrm>
            <a:off x="9748928" y="2500210"/>
            <a:ext cx="460821" cy="430097"/>
            <a:chOff x="2028485" y="5305924"/>
            <a:chExt cx="546628" cy="510184"/>
          </a:xfrm>
        </p:grpSpPr>
        <p:sp>
          <p:nvSpPr>
            <p:cNvPr id="55" name="Rectangle 37"/>
            <p:cNvSpPr>
              <a:spLocks noChangeArrowheads="1"/>
            </p:cNvSpPr>
            <p:nvPr/>
          </p:nvSpPr>
          <p:spPr bwMode="auto">
            <a:xfrm>
              <a:off x="2219269" y="5305924"/>
              <a:ext cx="162917" cy="160772"/>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mj-ea"/>
                <a:ea typeface="+mj-ea"/>
              </a:endParaRPr>
            </a:p>
          </p:txBody>
        </p:sp>
        <p:sp>
          <p:nvSpPr>
            <p:cNvPr id="56" name="Rectangle 38"/>
            <p:cNvSpPr>
              <a:spLocks noChangeArrowheads="1"/>
            </p:cNvSpPr>
            <p:nvPr/>
          </p:nvSpPr>
          <p:spPr bwMode="auto">
            <a:xfrm>
              <a:off x="2028485" y="5657479"/>
              <a:ext cx="160773" cy="158629"/>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mj-ea"/>
                <a:ea typeface="+mj-ea"/>
              </a:endParaRPr>
            </a:p>
          </p:txBody>
        </p:sp>
        <p:sp>
          <p:nvSpPr>
            <p:cNvPr id="57" name="Rectangle 39"/>
            <p:cNvSpPr>
              <a:spLocks noChangeArrowheads="1"/>
            </p:cNvSpPr>
            <p:nvPr/>
          </p:nvSpPr>
          <p:spPr bwMode="auto">
            <a:xfrm>
              <a:off x="2412196" y="5657479"/>
              <a:ext cx="162917" cy="158629"/>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mj-ea"/>
                <a:ea typeface="+mj-ea"/>
              </a:endParaRPr>
            </a:p>
          </p:txBody>
        </p:sp>
        <p:sp>
          <p:nvSpPr>
            <p:cNvPr id="81" name="Line 40"/>
            <p:cNvSpPr>
              <a:spLocks noChangeShapeType="1"/>
            </p:cNvSpPr>
            <p:nvPr/>
          </p:nvSpPr>
          <p:spPr bwMode="auto">
            <a:xfrm flipH="1" flipV="1">
              <a:off x="2345744" y="5470984"/>
              <a:ext cx="102895" cy="182209"/>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mj-ea"/>
                <a:ea typeface="+mj-ea"/>
              </a:endParaRPr>
            </a:p>
          </p:txBody>
        </p:sp>
        <p:sp>
          <p:nvSpPr>
            <p:cNvPr id="82" name="Line 41"/>
            <p:cNvSpPr>
              <a:spLocks noChangeShapeType="1"/>
            </p:cNvSpPr>
            <p:nvPr/>
          </p:nvSpPr>
          <p:spPr bwMode="auto">
            <a:xfrm>
              <a:off x="2187114" y="5734650"/>
              <a:ext cx="225082" cy="0"/>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mj-ea"/>
                <a:ea typeface="+mj-ea"/>
              </a:endParaRPr>
            </a:p>
          </p:txBody>
        </p:sp>
        <p:sp>
          <p:nvSpPr>
            <p:cNvPr id="83" name="Line 42"/>
            <p:cNvSpPr>
              <a:spLocks noChangeShapeType="1"/>
            </p:cNvSpPr>
            <p:nvPr/>
          </p:nvSpPr>
          <p:spPr bwMode="auto">
            <a:xfrm flipH="1">
              <a:off x="2152816" y="5470984"/>
              <a:ext cx="102895" cy="182209"/>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mj-ea"/>
                <a:ea typeface="+mj-ea"/>
              </a:endParaRPr>
            </a:p>
          </p:txBody>
        </p:sp>
      </p:grpSp>
      <p:sp>
        <p:nvSpPr>
          <p:cNvPr id="84" name="Oval 83"/>
          <p:cNvSpPr/>
          <p:nvPr/>
        </p:nvSpPr>
        <p:spPr bwMode="auto">
          <a:xfrm>
            <a:off x="4739312" y="3367639"/>
            <a:ext cx="124486" cy="12448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mj-ea"/>
              <a:ea typeface="+mj-ea"/>
            </a:endParaRPr>
          </a:p>
        </p:txBody>
      </p:sp>
      <p:grpSp>
        <p:nvGrpSpPr>
          <p:cNvPr id="85" name="Group 14"/>
          <p:cNvGrpSpPr>
            <a:grpSpLocks noChangeAspect="1"/>
          </p:cNvGrpSpPr>
          <p:nvPr/>
        </p:nvGrpSpPr>
        <p:grpSpPr bwMode="auto">
          <a:xfrm>
            <a:off x="4673732" y="2517859"/>
            <a:ext cx="255649" cy="394798"/>
            <a:chOff x="2912" y="2002"/>
            <a:chExt cx="158" cy="244"/>
          </a:xfrm>
        </p:grpSpPr>
        <p:sp>
          <p:nvSpPr>
            <p:cNvPr id="86" name="Rectangle 15"/>
            <p:cNvSpPr>
              <a:spLocks noChangeArrowheads="1"/>
            </p:cNvSpPr>
            <p:nvPr/>
          </p:nvSpPr>
          <p:spPr bwMode="auto">
            <a:xfrm>
              <a:off x="2912" y="2002"/>
              <a:ext cx="67" cy="65"/>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mj-ea"/>
                <a:ea typeface="+mj-ea"/>
              </a:endParaRPr>
            </a:p>
          </p:txBody>
        </p:sp>
        <p:sp>
          <p:nvSpPr>
            <p:cNvPr id="87" name="Rectangle 16"/>
            <p:cNvSpPr>
              <a:spLocks noChangeArrowheads="1"/>
            </p:cNvSpPr>
            <p:nvPr/>
          </p:nvSpPr>
          <p:spPr bwMode="auto">
            <a:xfrm>
              <a:off x="3004" y="2002"/>
              <a:ext cx="66" cy="65"/>
            </a:xfrm>
            <a:prstGeom prst="rect">
              <a:avLst/>
            </a:prstGeom>
            <a:solidFill>
              <a:schemeClr val="tx1"/>
            </a:solidFill>
            <a:ln w="1905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mj-ea"/>
                <a:ea typeface="+mj-ea"/>
              </a:endParaRPr>
            </a:p>
          </p:txBody>
        </p:sp>
        <p:sp>
          <p:nvSpPr>
            <p:cNvPr id="88" name="Rectangle 17"/>
            <p:cNvSpPr>
              <a:spLocks noChangeArrowheads="1"/>
            </p:cNvSpPr>
            <p:nvPr/>
          </p:nvSpPr>
          <p:spPr bwMode="auto">
            <a:xfrm>
              <a:off x="2912" y="2180"/>
              <a:ext cx="67" cy="66"/>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mj-ea"/>
                <a:ea typeface="+mj-ea"/>
              </a:endParaRPr>
            </a:p>
          </p:txBody>
        </p:sp>
        <p:sp>
          <p:nvSpPr>
            <p:cNvPr id="89" name="Rectangle 18"/>
            <p:cNvSpPr>
              <a:spLocks noChangeArrowheads="1"/>
            </p:cNvSpPr>
            <p:nvPr/>
          </p:nvSpPr>
          <p:spPr bwMode="auto">
            <a:xfrm>
              <a:off x="2912" y="2091"/>
              <a:ext cx="158" cy="66"/>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mj-ea"/>
                <a:ea typeface="+mj-ea"/>
              </a:endParaRPr>
            </a:p>
          </p:txBody>
        </p:sp>
      </p:grpSp>
      <p:sp>
        <p:nvSpPr>
          <p:cNvPr id="90" name="Oval 89"/>
          <p:cNvSpPr/>
          <p:nvPr/>
        </p:nvSpPr>
        <p:spPr bwMode="auto">
          <a:xfrm>
            <a:off x="7328204" y="3367639"/>
            <a:ext cx="124486" cy="12448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mj-ea"/>
              <a:ea typeface="+mj-ea"/>
            </a:endParaRPr>
          </a:p>
        </p:txBody>
      </p:sp>
      <p:grpSp>
        <p:nvGrpSpPr>
          <p:cNvPr id="91" name="Group 27"/>
          <p:cNvGrpSpPr>
            <a:grpSpLocks noChangeAspect="1"/>
          </p:cNvGrpSpPr>
          <p:nvPr/>
        </p:nvGrpSpPr>
        <p:grpSpPr bwMode="auto">
          <a:xfrm>
            <a:off x="7180780" y="2528125"/>
            <a:ext cx="419334" cy="374267"/>
            <a:chOff x="3810" y="2105"/>
            <a:chExt cx="214" cy="191"/>
          </a:xfrm>
        </p:grpSpPr>
        <p:sp>
          <p:nvSpPr>
            <p:cNvPr id="92" name="Freeform 28"/>
            <p:cNvSpPr>
              <a:spLocks/>
            </p:cNvSpPr>
            <p:nvPr/>
          </p:nvSpPr>
          <p:spPr bwMode="auto">
            <a:xfrm>
              <a:off x="3810" y="2105"/>
              <a:ext cx="214" cy="191"/>
            </a:xfrm>
            <a:custGeom>
              <a:avLst/>
              <a:gdLst>
                <a:gd name="T0" fmla="*/ 214 w 214"/>
                <a:gd name="T1" fmla="*/ 120 h 191"/>
                <a:gd name="T2" fmla="*/ 214 w 214"/>
                <a:gd name="T3" fmla="*/ 0 h 191"/>
                <a:gd name="T4" fmla="*/ 0 w 214"/>
                <a:gd name="T5" fmla="*/ 0 h 191"/>
                <a:gd name="T6" fmla="*/ 0 w 214"/>
                <a:gd name="T7" fmla="*/ 145 h 191"/>
                <a:gd name="T8" fmla="*/ 29 w 214"/>
                <a:gd name="T9" fmla="*/ 145 h 191"/>
                <a:gd name="T10" fmla="*/ 29 w 214"/>
                <a:gd name="T11" fmla="*/ 191 h 191"/>
                <a:gd name="T12" fmla="*/ 75 w 214"/>
                <a:gd name="T13" fmla="*/ 145 h 191"/>
                <a:gd name="T14" fmla="*/ 121 w 214"/>
                <a:gd name="T15" fmla="*/ 145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91">
                  <a:moveTo>
                    <a:pt x="214" y="120"/>
                  </a:moveTo>
                  <a:lnTo>
                    <a:pt x="214" y="0"/>
                  </a:lnTo>
                  <a:lnTo>
                    <a:pt x="0" y="0"/>
                  </a:lnTo>
                  <a:lnTo>
                    <a:pt x="0" y="145"/>
                  </a:lnTo>
                  <a:lnTo>
                    <a:pt x="29" y="145"/>
                  </a:lnTo>
                  <a:lnTo>
                    <a:pt x="29" y="191"/>
                  </a:lnTo>
                  <a:lnTo>
                    <a:pt x="75" y="145"/>
                  </a:lnTo>
                  <a:lnTo>
                    <a:pt x="121" y="145"/>
                  </a:lnTo>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mj-ea"/>
                <a:ea typeface="+mj-ea"/>
              </a:endParaRPr>
            </a:p>
          </p:txBody>
        </p:sp>
        <p:sp>
          <p:nvSpPr>
            <p:cNvPr id="93" name="Line 29"/>
            <p:cNvSpPr>
              <a:spLocks noChangeShapeType="1"/>
            </p:cNvSpPr>
            <p:nvPr/>
          </p:nvSpPr>
          <p:spPr bwMode="auto">
            <a:xfrm>
              <a:off x="3931" y="2250"/>
              <a:ext cx="0" cy="0"/>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mj-ea"/>
                <a:ea typeface="+mj-ea"/>
              </a:endParaRPr>
            </a:p>
          </p:txBody>
        </p:sp>
        <p:sp>
          <p:nvSpPr>
            <p:cNvPr id="94" name="Freeform 30"/>
            <p:cNvSpPr>
              <a:spLocks/>
            </p:cNvSpPr>
            <p:nvPr/>
          </p:nvSpPr>
          <p:spPr bwMode="auto">
            <a:xfrm>
              <a:off x="3903" y="2221"/>
              <a:ext cx="121" cy="29"/>
            </a:xfrm>
            <a:custGeom>
              <a:avLst/>
              <a:gdLst>
                <a:gd name="T0" fmla="*/ 0 w 93"/>
                <a:gd name="T1" fmla="*/ 25 h 25"/>
                <a:gd name="T2" fmla="*/ 93 w 93"/>
                <a:gd name="T3" fmla="*/ 25 h 25"/>
                <a:gd name="T4" fmla="*/ 93 w 93"/>
                <a:gd name="T5" fmla="*/ 0 h 25"/>
              </a:gdLst>
              <a:ahLst/>
              <a:cxnLst>
                <a:cxn ang="0">
                  <a:pos x="T0" y="T1"/>
                </a:cxn>
                <a:cxn ang="0">
                  <a:pos x="T2" y="T3"/>
                </a:cxn>
                <a:cxn ang="0">
                  <a:pos x="T4" y="T5"/>
                </a:cxn>
              </a:cxnLst>
              <a:rect l="0" t="0" r="r" b="b"/>
              <a:pathLst>
                <a:path w="93" h="25">
                  <a:moveTo>
                    <a:pt x="0" y="25"/>
                  </a:moveTo>
                  <a:lnTo>
                    <a:pt x="93" y="25"/>
                  </a:lnTo>
                  <a:lnTo>
                    <a:pt x="93" y="0"/>
                  </a:lnTo>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mj-ea"/>
                <a:ea typeface="+mj-ea"/>
              </a:endParaRPr>
            </a:p>
          </p:txBody>
        </p:sp>
        <p:sp>
          <p:nvSpPr>
            <p:cNvPr id="95" name="Freeform 31"/>
            <p:cNvSpPr>
              <a:spLocks/>
            </p:cNvSpPr>
            <p:nvPr/>
          </p:nvSpPr>
          <p:spPr bwMode="auto">
            <a:xfrm>
              <a:off x="3865"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mj-ea"/>
                <a:ea typeface="+mj-ea"/>
              </a:endParaRPr>
            </a:p>
          </p:txBody>
        </p:sp>
        <p:sp>
          <p:nvSpPr>
            <p:cNvPr id="96" name="Freeform 32"/>
            <p:cNvSpPr>
              <a:spLocks/>
            </p:cNvSpPr>
            <p:nvPr/>
          </p:nvSpPr>
          <p:spPr bwMode="auto">
            <a:xfrm>
              <a:off x="3911"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mj-ea"/>
                <a:ea typeface="+mj-ea"/>
              </a:endParaRPr>
            </a:p>
          </p:txBody>
        </p:sp>
        <p:sp>
          <p:nvSpPr>
            <p:cNvPr id="97" name="Freeform 33"/>
            <p:cNvSpPr>
              <a:spLocks/>
            </p:cNvSpPr>
            <p:nvPr/>
          </p:nvSpPr>
          <p:spPr bwMode="auto">
            <a:xfrm>
              <a:off x="3958" y="2172"/>
              <a:ext cx="10"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mj-ea"/>
                <a:ea typeface="+mj-ea"/>
              </a:endParaRPr>
            </a:p>
          </p:txBody>
        </p:sp>
      </p:grpSp>
      <p:sp>
        <p:nvSpPr>
          <p:cNvPr id="98" name="Rectangle 97"/>
          <p:cNvSpPr/>
          <p:nvPr/>
        </p:nvSpPr>
        <p:spPr bwMode="auto">
          <a:xfrm>
            <a:off x="2199776" y="605301"/>
            <a:ext cx="7792452" cy="92336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4705" kern="0" dirty="0">
                <a:solidFill>
                  <a:srgbClr val="0078D7"/>
                </a:solidFill>
                <a:latin typeface="+mj-ea"/>
                <a:ea typeface="+mj-ea"/>
              </a:rPr>
              <a:t>Microsoft AI Portfolio</a:t>
            </a:r>
          </a:p>
        </p:txBody>
      </p:sp>
      <p:sp>
        <p:nvSpPr>
          <p:cNvPr id="99" name="Rectangle 98"/>
          <p:cNvSpPr/>
          <p:nvPr/>
        </p:nvSpPr>
        <p:spPr bwMode="auto">
          <a:xfrm>
            <a:off x="1805944" y="4139813"/>
            <a:ext cx="2048994" cy="37401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t" anchorCtr="0" forceAA="0" compatLnSpc="1">
            <a:prstTxWarp prst="textNoShape">
              <a:avLst/>
            </a:prstTxWarp>
            <a:noAutofit/>
          </a:bodyPr>
          <a:lstStyle/>
          <a:p>
            <a:pPr defTabSz="913927" fontAlgn="base">
              <a:spcBef>
                <a:spcPct val="0"/>
              </a:spcBef>
              <a:spcAft>
                <a:spcPts val="784"/>
              </a:spcAft>
              <a:defRPr/>
            </a:pPr>
            <a:r>
              <a:rPr lang="en-US" sz="1568" kern="0" dirty="0">
                <a:solidFill>
                  <a:srgbClr val="0078D7"/>
                </a:solidFill>
                <a:latin typeface="+mj-ea"/>
                <a:ea typeface="+mj-ea"/>
                <a:cs typeface="Segoe UI Semilight" panose="020B0402040204020203" pitchFamily="34" charset="0"/>
              </a:rPr>
              <a:t>Cortana</a:t>
            </a:r>
          </a:p>
        </p:txBody>
      </p:sp>
      <p:sp>
        <p:nvSpPr>
          <p:cNvPr id="100" name="Rectangle 99"/>
          <p:cNvSpPr/>
          <p:nvPr/>
        </p:nvSpPr>
        <p:spPr bwMode="auto">
          <a:xfrm>
            <a:off x="3849852" y="4139813"/>
            <a:ext cx="1799006" cy="37401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t" anchorCtr="0" forceAA="0" compatLnSpc="1">
            <a:prstTxWarp prst="textNoShape">
              <a:avLst/>
            </a:prstTxWarp>
            <a:noAutofit/>
          </a:bodyPr>
          <a:lstStyle/>
          <a:p>
            <a:pPr defTabSz="913927" fontAlgn="base">
              <a:spcBef>
                <a:spcPct val="0"/>
              </a:spcBef>
              <a:spcAft>
                <a:spcPts val="784"/>
              </a:spcAft>
              <a:defRPr/>
            </a:pPr>
            <a:r>
              <a:rPr lang="en-US" sz="1568" kern="0" dirty="0">
                <a:solidFill>
                  <a:srgbClr val="0078D7"/>
                </a:solidFill>
                <a:latin typeface="+mj-ea"/>
                <a:ea typeface="+mj-ea"/>
                <a:cs typeface="Segoe UI Semilight" panose="020B0402040204020203" pitchFamily="34" charset="0"/>
              </a:rPr>
              <a:t>Office 365 </a:t>
            </a:r>
          </a:p>
          <a:p>
            <a:pPr defTabSz="913927" fontAlgn="base">
              <a:spcBef>
                <a:spcPct val="0"/>
              </a:spcBef>
              <a:spcAft>
                <a:spcPts val="784"/>
              </a:spcAft>
              <a:defRPr/>
            </a:pPr>
            <a:r>
              <a:rPr lang="en-US" sz="1568" kern="0" dirty="0">
                <a:solidFill>
                  <a:srgbClr val="0078D7"/>
                </a:solidFill>
                <a:latin typeface="+mj-ea"/>
                <a:ea typeface="+mj-ea"/>
                <a:cs typeface="Segoe UI Semilight" panose="020B0402040204020203" pitchFamily="34" charset="0"/>
              </a:rPr>
              <a:t>Dynamics 365</a:t>
            </a:r>
          </a:p>
          <a:p>
            <a:pPr defTabSz="913927" fontAlgn="base">
              <a:spcBef>
                <a:spcPct val="0"/>
              </a:spcBef>
              <a:spcAft>
                <a:spcPts val="784"/>
              </a:spcAft>
              <a:defRPr/>
            </a:pPr>
            <a:r>
              <a:rPr lang="en-US" sz="1568" kern="0" dirty="0">
                <a:solidFill>
                  <a:srgbClr val="0078D7"/>
                </a:solidFill>
                <a:latin typeface="+mj-ea"/>
                <a:ea typeface="+mj-ea"/>
                <a:cs typeface="Segoe UI Semilight" panose="020B0402040204020203" pitchFamily="34" charset="0"/>
              </a:rPr>
              <a:t>SwiftKey</a:t>
            </a:r>
          </a:p>
          <a:p>
            <a:pPr defTabSz="913927" fontAlgn="base">
              <a:spcBef>
                <a:spcPct val="0"/>
              </a:spcBef>
              <a:spcAft>
                <a:spcPts val="784"/>
              </a:spcAft>
              <a:defRPr/>
            </a:pPr>
            <a:r>
              <a:rPr lang="en-US" sz="1568" kern="0" dirty="0">
                <a:solidFill>
                  <a:srgbClr val="0078D7"/>
                </a:solidFill>
                <a:latin typeface="+mj-ea"/>
                <a:ea typeface="+mj-ea"/>
                <a:cs typeface="Segoe UI Semilight" panose="020B0402040204020203" pitchFamily="34" charset="0"/>
              </a:rPr>
              <a:t>Pix</a:t>
            </a:r>
          </a:p>
          <a:p>
            <a:pPr defTabSz="913927" fontAlgn="base">
              <a:spcBef>
                <a:spcPct val="0"/>
              </a:spcBef>
              <a:spcAft>
                <a:spcPts val="784"/>
              </a:spcAft>
              <a:defRPr/>
            </a:pPr>
            <a:r>
              <a:rPr lang="en-US" sz="1568" kern="0" dirty="0">
                <a:solidFill>
                  <a:srgbClr val="0078D7"/>
                </a:solidFill>
                <a:latin typeface="+mj-ea"/>
                <a:ea typeface="+mj-ea"/>
                <a:cs typeface="Segoe UI Semilight" panose="020B0402040204020203" pitchFamily="34" charset="0"/>
              </a:rPr>
              <a:t>Customer Service and Support</a:t>
            </a:r>
          </a:p>
          <a:p>
            <a:pPr defTabSz="913927" fontAlgn="base">
              <a:spcBef>
                <a:spcPct val="0"/>
              </a:spcBef>
              <a:spcAft>
                <a:spcPts val="784"/>
              </a:spcAft>
              <a:defRPr/>
            </a:pPr>
            <a:r>
              <a:rPr lang="en-US" sz="1568" kern="0" dirty="0">
                <a:solidFill>
                  <a:srgbClr val="0078D7"/>
                </a:solidFill>
                <a:latin typeface="+mj-ea"/>
                <a:ea typeface="+mj-ea"/>
                <a:cs typeface="Segoe UI Semilight" panose="020B0402040204020203" pitchFamily="34" charset="0"/>
              </a:rPr>
              <a:t>Skype</a:t>
            </a:r>
          </a:p>
          <a:p>
            <a:pPr defTabSz="913927" fontAlgn="base">
              <a:spcBef>
                <a:spcPct val="0"/>
              </a:spcBef>
              <a:spcAft>
                <a:spcPts val="784"/>
              </a:spcAft>
              <a:defRPr/>
            </a:pPr>
            <a:r>
              <a:rPr lang="en-US" sz="1568" kern="0" dirty="0" err="1">
                <a:solidFill>
                  <a:srgbClr val="0078D7"/>
                </a:solidFill>
                <a:latin typeface="+mj-ea"/>
                <a:ea typeface="+mj-ea"/>
                <a:cs typeface="Segoe UI Semilight" panose="020B0402040204020203" pitchFamily="34" charset="0"/>
              </a:rPr>
              <a:t>Calendar.help</a:t>
            </a:r>
            <a:endParaRPr lang="en-US" sz="1568" kern="0" dirty="0">
              <a:solidFill>
                <a:srgbClr val="0078D7"/>
              </a:solidFill>
              <a:latin typeface="+mj-ea"/>
              <a:ea typeface="+mj-ea"/>
              <a:cs typeface="Segoe UI Semilight" panose="020B0402040204020203" pitchFamily="34" charset="0"/>
            </a:endParaRPr>
          </a:p>
        </p:txBody>
      </p:sp>
      <p:sp>
        <p:nvSpPr>
          <p:cNvPr id="101" name="Rectangle 100"/>
          <p:cNvSpPr/>
          <p:nvPr/>
        </p:nvSpPr>
        <p:spPr bwMode="auto">
          <a:xfrm>
            <a:off x="6670046" y="4139813"/>
            <a:ext cx="2048994" cy="37401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t" anchorCtr="0" forceAA="0" compatLnSpc="1">
            <a:prstTxWarp prst="textNoShape">
              <a:avLst/>
            </a:prstTxWarp>
            <a:noAutofit/>
          </a:bodyPr>
          <a:lstStyle/>
          <a:p>
            <a:pPr defTabSz="913927" fontAlgn="base">
              <a:spcBef>
                <a:spcPct val="0"/>
              </a:spcBef>
              <a:spcAft>
                <a:spcPts val="784"/>
              </a:spcAft>
              <a:defRPr/>
            </a:pPr>
            <a:r>
              <a:rPr lang="en-US" sz="1568" kern="0" dirty="0">
                <a:solidFill>
                  <a:srgbClr val="0078D7"/>
                </a:solidFill>
                <a:latin typeface="+mj-ea"/>
                <a:ea typeface="+mj-ea"/>
                <a:cs typeface="Segoe UI Semilight" panose="020B0402040204020203" pitchFamily="34" charset="0"/>
              </a:rPr>
              <a:t>Bot Framework</a:t>
            </a:r>
          </a:p>
          <a:p>
            <a:pPr defTabSz="913927" fontAlgn="base">
              <a:spcBef>
                <a:spcPct val="0"/>
              </a:spcBef>
              <a:spcAft>
                <a:spcPts val="784"/>
              </a:spcAft>
              <a:defRPr/>
            </a:pPr>
            <a:r>
              <a:rPr lang="en-US" sz="1568" kern="0" dirty="0">
                <a:solidFill>
                  <a:srgbClr val="0078D7"/>
                </a:solidFill>
                <a:latin typeface="+mj-ea"/>
                <a:ea typeface="+mj-ea"/>
                <a:cs typeface="Segoe UI Semilight" panose="020B0402040204020203" pitchFamily="34" charset="0"/>
              </a:rPr>
              <a:t>Cognitive Services</a:t>
            </a:r>
          </a:p>
          <a:p>
            <a:pPr defTabSz="913927" fontAlgn="base">
              <a:spcBef>
                <a:spcPct val="0"/>
              </a:spcBef>
              <a:spcAft>
                <a:spcPts val="784"/>
              </a:spcAft>
              <a:defRPr/>
            </a:pPr>
            <a:r>
              <a:rPr lang="en-US" sz="1568" kern="0" dirty="0">
                <a:solidFill>
                  <a:srgbClr val="0078D7"/>
                </a:solidFill>
                <a:latin typeface="+mj-ea"/>
                <a:ea typeface="+mj-ea"/>
                <a:cs typeface="Segoe UI Semilight" panose="020B0402040204020203" pitchFamily="34" charset="0"/>
              </a:rPr>
              <a:t>Cortana Intelligence</a:t>
            </a:r>
          </a:p>
          <a:p>
            <a:pPr defTabSz="913927" fontAlgn="base">
              <a:spcBef>
                <a:spcPct val="0"/>
              </a:spcBef>
              <a:spcAft>
                <a:spcPts val="784"/>
              </a:spcAft>
              <a:defRPr/>
            </a:pPr>
            <a:r>
              <a:rPr lang="en-US" sz="1568" kern="0" dirty="0">
                <a:solidFill>
                  <a:srgbClr val="0078D7"/>
                </a:solidFill>
                <a:latin typeface="+mj-ea"/>
                <a:ea typeface="+mj-ea"/>
                <a:cs typeface="Segoe UI Semilight" panose="020B0402040204020203" pitchFamily="34" charset="0"/>
              </a:rPr>
              <a:t>Cognitive Toolkit</a:t>
            </a:r>
          </a:p>
        </p:txBody>
      </p:sp>
      <p:sp>
        <p:nvSpPr>
          <p:cNvPr id="102" name="Rectangle 101"/>
          <p:cNvSpPr/>
          <p:nvPr/>
        </p:nvSpPr>
        <p:spPr bwMode="auto">
          <a:xfrm>
            <a:off x="9281007" y="4139813"/>
            <a:ext cx="1874715" cy="45227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t" anchorCtr="0" forceAA="0" compatLnSpc="1">
            <a:prstTxWarp prst="textNoShape">
              <a:avLst/>
            </a:prstTxWarp>
            <a:noAutofit/>
          </a:bodyPr>
          <a:lstStyle/>
          <a:p>
            <a:pPr defTabSz="913927" fontAlgn="base">
              <a:spcBef>
                <a:spcPct val="0"/>
              </a:spcBef>
              <a:spcAft>
                <a:spcPts val="784"/>
              </a:spcAft>
              <a:defRPr/>
            </a:pPr>
            <a:r>
              <a:rPr lang="en-US" sz="1568" kern="0" dirty="0">
                <a:solidFill>
                  <a:srgbClr val="0078D7"/>
                </a:solidFill>
                <a:latin typeface="+mj-ea"/>
                <a:ea typeface="+mj-ea"/>
                <a:cs typeface="Segoe UI Semilight" panose="020B0402040204020203" pitchFamily="34" charset="0"/>
              </a:rPr>
              <a:t>Azure Machine Learning</a:t>
            </a:r>
          </a:p>
          <a:p>
            <a:pPr defTabSz="913927" fontAlgn="base">
              <a:spcBef>
                <a:spcPct val="0"/>
              </a:spcBef>
              <a:spcAft>
                <a:spcPts val="784"/>
              </a:spcAft>
              <a:defRPr/>
            </a:pPr>
            <a:r>
              <a:rPr lang="en-US" sz="1568" kern="0" dirty="0">
                <a:solidFill>
                  <a:srgbClr val="0078D7"/>
                </a:solidFill>
                <a:latin typeface="+mj-ea"/>
                <a:ea typeface="+mj-ea"/>
                <a:cs typeface="Segoe UI Semilight" panose="020B0402040204020203" pitchFamily="34" charset="0"/>
              </a:rPr>
              <a:t>Azure N Series</a:t>
            </a:r>
          </a:p>
          <a:p>
            <a:pPr defTabSz="913927" fontAlgn="base">
              <a:spcBef>
                <a:spcPct val="0"/>
              </a:spcBef>
              <a:spcAft>
                <a:spcPts val="784"/>
              </a:spcAft>
              <a:defRPr/>
            </a:pPr>
            <a:r>
              <a:rPr lang="en-US" sz="1568" kern="0" dirty="0">
                <a:solidFill>
                  <a:srgbClr val="0078D7"/>
                </a:solidFill>
                <a:latin typeface="+mj-ea"/>
                <a:ea typeface="+mj-ea"/>
                <a:cs typeface="Segoe UI Semilight" panose="020B0402040204020203" pitchFamily="34" charset="0"/>
              </a:rPr>
              <a:t>FPGA</a:t>
            </a:r>
          </a:p>
        </p:txBody>
      </p:sp>
      <p:grpSp>
        <p:nvGrpSpPr>
          <p:cNvPr id="13" name="Group 12"/>
          <p:cNvGrpSpPr/>
          <p:nvPr/>
        </p:nvGrpSpPr>
        <p:grpSpPr>
          <a:xfrm>
            <a:off x="2225262" y="1788000"/>
            <a:ext cx="7741478" cy="132903"/>
            <a:chOff x="2103438" y="2125663"/>
            <a:chExt cx="9144000" cy="322082"/>
          </a:xfrm>
        </p:grpSpPr>
        <p:cxnSp>
          <p:nvCxnSpPr>
            <p:cNvPr id="6" name="Straight Connector 5"/>
            <p:cNvCxnSpPr/>
            <p:nvPr/>
          </p:nvCxnSpPr>
          <p:spPr>
            <a:xfrm>
              <a:off x="2103438" y="2125663"/>
              <a:ext cx="9144000" cy="0"/>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1247438" y="2125663"/>
              <a:ext cx="0" cy="268745"/>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2103443" y="2125663"/>
              <a:ext cx="0" cy="322082"/>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056629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bwMode="auto">
          <a:xfrm>
            <a:off x="270065" y="4131640"/>
            <a:ext cx="6847715" cy="61513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defTabSz="913576" fontAlgn="base">
              <a:lnSpc>
                <a:spcPct val="90000"/>
              </a:lnSpc>
              <a:spcBef>
                <a:spcPct val="0"/>
              </a:spcBef>
              <a:spcAft>
                <a:spcPct val="0"/>
              </a:spcAft>
              <a:defRPr/>
            </a:pPr>
            <a:r>
              <a:rPr lang="en-US" sz="2353" kern="0" dirty="0">
                <a:gradFill>
                  <a:gsLst>
                    <a:gs pos="0">
                      <a:srgbClr val="FFFFFF"/>
                    </a:gs>
                    <a:gs pos="100000">
                      <a:srgbClr val="FFFFFF"/>
                    </a:gs>
                  </a:gsLst>
                  <a:lin ang="5400000" scaled="0"/>
                </a:gradFill>
                <a:latin typeface="+mj-lt"/>
                <a:ea typeface="Segoe UI" pitchFamily="34" charset="0"/>
                <a:cs typeface="+mj-cs"/>
              </a:rPr>
              <a:t>Unique data assets</a:t>
            </a:r>
          </a:p>
        </p:txBody>
      </p:sp>
      <p:sp>
        <p:nvSpPr>
          <p:cNvPr id="38" name="Freeform 29"/>
          <p:cNvSpPr/>
          <p:nvPr/>
        </p:nvSpPr>
        <p:spPr bwMode="auto">
          <a:xfrm>
            <a:off x="270065" y="4812663"/>
            <a:ext cx="6847715" cy="718440"/>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defTabSz="913576" fontAlgn="base">
              <a:lnSpc>
                <a:spcPct val="90000"/>
              </a:lnSpc>
              <a:spcBef>
                <a:spcPct val="0"/>
              </a:spcBef>
              <a:spcAft>
                <a:spcPct val="0"/>
              </a:spcAft>
              <a:defRPr/>
            </a:pPr>
            <a:r>
              <a:rPr lang="en-US" sz="1567" kern="0" dirty="0">
                <a:gradFill>
                  <a:gsLst>
                    <a:gs pos="0">
                      <a:srgbClr val="FFFFFF"/>
                    </a:gs>
                    <a:gs pos="100000">
                      <a:srgbClr val="FFFFFF"/>
                    </a:gs>
                  </a:gsLst>
                  <a:lin ang="5400000" scaled="0"/>
                </a:gradFill>
                <a:latin typeface="+mj-lt"/>
                <a:ea typeface="Segoe UI" pitchFamily="34" charset="0"/>
                <a:cs typeface="+mj-cs"/>
              </a:rPr>
              <a:t>Analytics Engines on Big Data Stores </a:t>
            </a:r>
            <a:r>
              <a:rPr lang="mr-IN" sz="1567" kern="0" dirty="0">
                <a:gradFill>
                  <a:gsLst>
                    <a:gs pos="0">
                      <a:srgbClr val="FFFFFF"/>
                    </a:gs>
                    <a:gs pos="100000">
                      <a:srgbClr val="FFFFFF"/>
                    </a:gs>
                  </a:gsLst>
                  <a:lin ang="5400000" scaled="0"/>
                </a:gradFill>
                <a:latin typeface="+mj-lt"/>
                <a:ea typeface="Segoe UI" pitchFamily="34" charset="0"/>
                <a:cs typeface="+mj-cs"/>
              </a:rPr>
              <a:t>–</a:t>
            </a:r>
            <a:r>
              <a:rPr lang="en-US" sz="1567" kern="0" dirty="0">
                <a:gradFill>
                  <a:gsLst>
                    <a:gs pos="0">
                      <a:srgbClr val="FFFFFF"/>
                    </a:gs>
                    <a:gs pos="100000">
                      <a:srgbClr val="FFFFFF"/>
                    </a:gs>
                  </a:gsLst>
                  <a:lin ang="5400000" scaled="0"/>
                </a:gradFill>
                <a:latin typeface="+mj-lt"/>
                <a:ea typeface="Segoe UI" pitchFamily="34" charset="0"/>
                <a:cs typeface="+mj-cs"/>
              </a:rPr>
              <a:t> HDInsight, Data Lake </a:t>
            </a:r>
          </a:p>
          <a:p>
            <a:pPr defTabSz="913576" fontAlgn="base">
              <a:lnSpc>
                <a:spcPct val="90000"/>
              </a:lnSpc>
              <a:spcBef>
                <a:spcPct val="0"/>
              </a:spcBef>
              <a:spcAft>
                <a:spcPct val="0"/>
              </a:spcAft>
              <a:defRPr/>
            </a:pPr>
            <a:r>
              <a:rPr lang="en-US" sz="1371" kern="0" dirty="0">
                <a:gradFill>
                  <a:gsLst>
                    <a:gs pos="0">
                      <a:srgbClr val="FFFFFF"/>
                    </a:gs>
                    <a:gs pos="100000">
                      <a:srgbClr val="FFFFFF"/>
                    </a:gs>
                  </a:gsLst>
                  <a:lin ang="5400000" scaled="0"/>
                </a:gradFill>
                <a:latin typeface="+mj-lt"/>
                <a:ea typeface="Segoe UI" pitchFamily="34" charset="0"/>
                <a:cs typeface="+mj-cs"/>
              </a:rPr>
              <a:t>(cloud + on premises)</a:t>
            </a:r>
          </a:p>
        </p:txBody>
      </p:sp>
      <p:sp>
        <p:nvSpPr>
          <p:cNvPr id="2" name="Title 1"/>
          <p:cNvSpPr>
            <a:spLocks noGrp="1"/>
          </p:cNvSpPr>
          <p:nvPr>
            <p:ph type="title"/>
          </p:nvPr>
        </p:nvSpPr>
        <p:spPr/>
        <p:txBody>
          <a:bodyPr/>
          <a:lstStyle/>
          <a:p>
            <a:r>
              <a:rPr lang="en-US" dirty="0">
                <a:cs typeface="+mj-cs"/>
              </a:rPr>
              <a:t>Our Approach to AI Infrastructure &amp; Services  </a:t>
            </a:r>
          </a:p>
        </p:txBody>
      </p:sp>
      <p:grpSp>
        <p:nvGrpSpPr>
          <p:cNvPr id="8" name="Group 7"/>
          <p:cNvGrpSpPr/>
          <p:nvPr/>
        </p:nvGrpSpPr>
        <p:grpSpPr>
          <a:xfrm>
            <a:off x="7125568" y="4120679"/>
            <a:ext cx="5881908" cy="618445"/>
            <a:chOff x="7268450" y="4648989"/>
            <a:chExt cx="5999852" cy="630846"/>
          </a:xfrm>
        </p:grpSpPr>
        <p:sp>
          <p:nvSpPr>
            <p:cNvPr id="48" name="Rectangle 47"/>
            <p:cNvSpPr/>
            <p:nvPr/>
          </p:nvSpPr>
          <p:spPr bwMode="auto">
            <a:xfrm>
              <a:off x="9151452" y="4648989"/>
              <a:ext cx="4116850" cy="6308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ctr" anchorCtr="0" forceAA="0" compatLnSpc="1">
              <a:prstTxWarp prst="textNoShape">
                <a:avLst/>
              </a:prstTxWarp>
              <a:noAutofit/>
            </a:bodyPr>
            <a:lstStyle/>
            <a:p>
              <a:pPr defTabSz="913576" fontAlgn="base">
                <a:lnSpc>
                  <a:spcPct val="90000"/>
                </a:lnSpc>
                <a:spcBef>
                  <a:spcPct val="0"/>
                </a:spcBef>
                <a:spcAft>
                  <a:spcPct val="0"/>
                </a:spcAft>
                <a:defRPr/>
              </a:pPr>
              <a:r>
                <a:rPr lang="en-US" sz="1765" kern="0" dirty="0">
                  <a:gradFill>
                    <a:gsLst>
                      <a:gs pos="0">
                        <a:srgbClr val="505050"/>
                      </a:gs>
                      <a:gs pos="100000">
                        <a:srgbClr val="505050"/>
                      </a:gs>
                    </a:gsLst>
                    <a:lin ang="5400000" scaled="0"/>
                  </a:gradFill>
                  <a:latin typeface="+mj-lt"/>
                  <a:cs typeface="+mj-cs"/>
                </a:rPr>
                <a:t>Rich data sources to </a:t>
              </a:r>
              <a:br>
                <a:rPr lang="en-US" sz="1765" kern="0" dirty="0">
                  <a:gradFill>
                    <a:gsLst>
                      <a:gs pos="0">
                        <a:srgbClr val="505050"/>
                      </a:gs>
                      <a:gs pos="100000">
                        <a:srgbClr val="505050"/>
                      </a:gs>
                    </a:gsLst>
                    <a:lin ang="5400000" scaled="0"/>
                  </a:gradFill>
                  <a:latin typeface="+mj-lt"/>
                  <a:cs typeface="+mj-cs"/>
                </a:rPr>
              </a:br>
              <a:r>
                <a:rPr lang="en-US" sz="1765" kern="0" dirty="0">
                  <a:gradFill>
                    <a:gsLst>
                      <a:gs pos="0">
                        <a:srgbClr val="505050"/>
                      </a:gs>
                      <a:gs pos="100000">
                        <a:srgbClr val="505050"/>
                      </a:gs>
                    </a:gsLst>
                    <a:lin ang="5400000" scaled="0"/>
                  </a:gradFill>
                  <a:latin typeface="+mj-lt"/>
                  <a:cs typeface="+mj-cs"/>
                </a:rPr>
                <a:t>enrich predictions and models</a:t>
              </a:r>
            </a:p>
          </p:txBody>
        </p:sp>
        <p:cxnSp>
          <p:nvCxnSpPr>
            <p:cNvPr id="49" name="Straight Arrow Connector 48"/>
            <p:cNvCxnSpPr>
              <a:cxnSpLocks/>
            </p:cNvCxnSpPr>
            <p:nvPr/>
          </p:nvCxnSpPr>
          <p:spPr>
            <a:xfrm>
              <a:off x="7268450" y="4972227"/>
              <a:ext cx="1737113" cy="3353"/>
            </a:xfrm>
            <a:prstGeom prst="straightConnector1">
              <a:avLst/>
            </a:prstGeom>
            <a:solidFill>
              <a:srgbClr val="FFFFFF">
                <a:lumMod val="85000"/>
              </a:srgbClr>
            </a:solidFill>
            <a:ln w="19050" cap="flat" cmpd="sng" algn="ctr">
              <a:solidFill>
                <a:schemeClr val="bg1">
                  <a:lumMod val="50000"/>
                </a:schemeClr>
              </a:solidFill>
              <a:prstDash val="solid"/>
              <a:headEnd type="none"/>
              <a:tailEnd type="triangle" w="lg" len="med"/>
            </a:ln>
            <a:effectLst/>
          </p:spPr>
        </p:cxnSp>
      </p:grpSp>
      <p:grpSp>
        <p:nvGrpSpPr>
          <p:cNvPr id="3" name="Group 2"/>
          <p:cNvGrpSpPr/>
          <p:nvPr/>
        </p:nvGrpSpPr>
        <p:grpSpPr>
          <a:xfrm>
            <a:off x="7125569" y="4812663"/>
            <a:ext cx="4871895" cy="717038"/>
            <a:chOff x="7268450" y="5354848"/>
            <a:chExt cx="4969587" cy="731416"/>
          </a:xfrm>
        </p:grpSpPr>
        <p:sp>
          <p:nvSpPr>
            <p:cNvPr id="40" name="Rectangle 39"/>
            <p:cNvSpPr/>
            <p:nvPr/>
          </p:nvSpPr>
          <p:spPr bwMode="auto">
            <a:xfrm>
              <a:off x="9151452" y="5354848"/>
              <a:ext cx="3086585" cy="7314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ctr" anchorCtr="0" forceAA="0" compatLnSpc="1">
              <a:prstTxWarp prst="textNoShape">
                <a:avLst/>
              </a:prstTxWarp>
              <a:noAutofit/>
            </a:bodyPr>
            <a:lstStyle/>
            <a:p>
              <a:pPr defTabSz="913576" fontAlgn="base">
                <a:lnSpc>
                  <a:spcPct val="90000"/>
                </a:lnSpc>
                <a:spcBef>
                  <a:spcPct val="0"/>
                </a:spcBef>
                <a:spcAft>
                  <a:spcPct val="0"/>
                </a:spcAft>
                <a:defRPr/>
              </a:pPr>
              <a:r>
                <a:rPr lang="en-US" sz="1765" kern="0" dirty="0">
                  <a:gradFill>
                    <a:gsLst>
                      <a:gs pos="0">
                        <a:srgbClr val="505050"/>
                      </a:gs>
                      <a:gs pos="100000">
                        <a:srgbClr val="505050"/>
                      </a:gs>
                    </a:gsLst>
                    <a:lin ang="5400000" scaled="0"/>
                  </a:gradFill>
                  <a:latin typeface="+mj-lt"/>
                  <a:ea typeface="Segoe UI" pitchFamily="34" charset="0"/>
                  <a:cs typeface="+mj-cs"/>
                </a:rPr>
                <a:t>Flexible infrastructure </a:t>
              </a:r>
              <a:br>
                <a:rPr lang="en-US" sz="1765" kern="0" dirty="0">
                  <a:gradFill>
                    <a:gsLst>
                      <a:gs pos="0">
                        <a:srgbClr val="505050"/>
                      </a:gs>
                      <a:gs pos="100000">
                        <a:srgbClr val="505050"/>
                      </a:gs>
                    </a:gsLst>
                    <a:lin ang="5400000" scaled="0"/>
                  </a:gradFill>
                  <a:latin typeface="+mj-lt"/>
                  <a:ea typeface="Segoe UI" pitchFamily="34" charset="0"/>
                  <a:cs typeface="+mj-cs"/>
                </a:rPr>
              </a:br>
              <a:r>
                <a:rPr lang="en-US" sz="1765" kern="0" dirty="0">
                  <a:gradFill>
                    <a:gsLst>
                      <a:gs pos="0">
                        <a:srgbClr val="505050"/>
                      </a:gs>
                      <a:gs pos="100000">
                        <a:srgbClr val="505050"/>
                      </a:gs>
                    </a:gsLst>
                    <a:lin ang="5400000" scaled="0"/>
                  </a:gradFill>
                  <a:latin typeface="+mj-lt"/>
                  <a:ea typeface="Segoe UI" pitchFamily="34" charset="0"/>
                  <a:cs typeface="+mj-cs"/>
                </a:rPr>
                <a:t>support for analytics and data engineers</a:t>
              </a:r>
            </a:p>
          </p:txBody>
        </p:sp>
        <p:cxnSp>
          <p:nvCxnSpPr>
            <p:cNvPr id="41" name="Straight Arrow Connector 40"/>
            <p:cNvCxnSpPr>
              <a:cxnSpLocks/>
            </p:cNvCxnSpPr>
            <p:nvPr/>
          </p:nvCxnSpPr>
          <p:spPr>
            <a:xfrm flipV="1">
              <a:off x="7268450" y="5719424"/>
              <a:ext cx="1737113" cy="3696"/>
            </a:xfrm>
            <a:prstGeom prst="straightConnector1">
              <a:avLst/>
            </a:prstGeom>
            <a:solidFill>
              <a:srgbClr val="FFFFFF">
                <a:lumMod val="85000"/>
              </a:srgbClr>
            </a:solidFill>
            <a:ln w="19050" cap="flat" cmpd="sng" algn="ctr">
              <a:solidFill>
                <a:schemeClr val="bg1">
                  <a:lumMod val="50000"/>
                </a:schemeClr>
              </a:solidFill>
              <a:prstDash val="solid"/>
              <a:headEnd type="none"/>
              <a:tailEnd type="triangle" w="lg" len="med"/>
            </a:ln>
            <a:effectLst/>
          </p:spPr>
        </p:cxnSp>
      </p:grpSp>
      <p:grpSp>
        <p:nvGrpSpPr>
          <p:cNvPr id="11" name="Group 10"/>
          <p:cNvGrpSpPr/>
          <p:nvPr/>
        </p:nvGrpSpPr>
        <p:grpSpPr>
          <a:xfrm>
            <a:off x="7125568" y="3313543"/>
            <a:ext cx="5881908" cy="618445"/>
            <a:chOff x="7268450" y="3825668"/>
            <a:chExt cx="5999852" cy="630846"/>
          </a:xfrm>
        </p:grpSpPr>
        <p:sp>
          <p:nvSpPr>
            <p:cNvPr id="18" name="Rectangle 17"/>
            <p:cNvSpPr/>
            <p:nvPr/>
          </p:nvSpPr>
          <p:spPr bwMode="auto">
            <a:xfrm>
              <a:off x="9151452" y="3825668"/>
              <a:ext cx="4116850" cy="6308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ctr" anchorCtr="0" forceAA="0" compatLnSpc="1">
              <a:prstTxWarp prst="textNoShape">
                <a:avLst/>
              </a:prstTxWarp>
              <a:noAutofit/>
            </a:bodyPr>
            <a:lstStyle/>
            <a:p>
              <a:pPr defTabSz="913576" fontAlgn="base">
                <a:lnSpc>
                  <a:spcPct val="90000"/>
                </a:lnSpc>
                <a:spcBef>
                  <a:spcPct val="0"/>
                </a:spcBef>
                <a:spcAft>
                  <a:spcPct val="0"/>
                </a:spcAft>
                <a:defRPr/>
              </a:pPr>
              <a:r>
                <a:rPr lang="en-US" sz="1765" kern="0" dirty="0">
                  <a:gradFill>
                    <a:gsLst>
                      <a:gs pos="0">
                        <a:srgbClr val="505050"/>
                      </a:gs>
                      <a:gs pos="100000">
                        <a:srgbClr val="505050"/>
                      </a:gs>
                    </a:gsLst>
                    <a:lin ang="5400000" scaled="0"/>
                  </a:gradFill>
                  <a:latin typeface="+mj-lt"/>
                  <a:cs typeface="+mj-cs"/>
                </a:rPr>
                <a:t>Best of Microsoft research </a:t>
              </a:r>
              <a:br>
                <a:rPr lang="en-US" sz="1765" kern="0" dirty="0">
                  <a:gradFill>
                    <a:gsLst>
                      <a:gs pos="0">
                        <a:srgbClr val="505050"/>
                      </a:gs>
                      <a:gs pos="100000">
                        <a:srgbClr val="505050"/>
                      </a:gs>
                    </a:gsLst>
                    <a:lin ang="5400000" scaled="0"/>
                  </a:gradFill>
                  <a:latin typeface="+mj-lt"/>
                  <a:cs typeface="+mj-cs"/>
                </a:rPr>
              </a:br>
              <a:r>
                <a:rPr lang="en-US" sz="1765" kern="0" dirty="0">
                  <a:gradFill>
                    <a:gsLst>
                      <a:gs pos="0">
                        <a:srgbClr val="505050"/>
                      </a:gs>
                      <a:gs pos="100000">
                        <a:srgbClr val="505050"/>
                      </a:gs>
                    </a:gsLst>
                    <a:lin ang="5400000" scaled="0"/>
                  </a:gradFill>
                  <a:latin typeface="+mj-lt"/>
                  <a:cs typeface="+mj-cs"/>
                </a:rPr>
                <a:t>and open source</a:t>
              </a:r>
            </a:p>
          </p:txBody>
        </p:sp>
        <p:cxnSp>
          <p:nvCxnSpPr>
            <p:cNvPr id="19" name="Straight Arrow Connector 18"/>
            <p:cNvCxnSpPr>
              <a:cxnSpLocks/>
            </p:cNvCxnSpPr>
            <p:nvPr/>
          </p:nvCxnSpPr>
          <p:spPr>
            <a:xfrm>
              <a:off x="7268450" y="4125532"/>
              <a:ext cx="1737113" cy="0"/>
            </a:xfrm>
            <a:prstGeom prst="straightConnector1">
              <a:avLst/>
            </a:prstGeom>
            <a:solidFill>
              <a:srgbClr val="FFFFFF">
                <a:lumMod val="85000"/>
              </a:srgbClr>
            </a:solidFill>
            <a:ln w="19050" cap="flat" cmpd="sng" algn="ctr">
              <a:solidFill>
                <a:schemeClr val="bg1">
                  <a:lumMod val="50000"/>
                </a:schemeClr>
              </a:solidFill>
              <a:prstDash val="solid"/>
              <a:headEnd type="none"/>
              <a:tailEnd type="triangle" w="lg" len="med"/>
            </a:ln>
            <a:effectLst/>
          </p:spPr>
        </p:cxnSp>
      </p:grpSp>
      <p:grpSp>
        <p:nvGrpSpPr>
          <p:cNvPr id="16" name="Group 15"/>
          <p:cNvGrpSpPr/>
          <p:nvPr/>
        </p:nvGrpSpPr>
        <p:grpSpPr>
          <a:xfrm>
            <a:off x="7125568" y="2358373"/>
            <a:ext cx="4799513" cy="879537"/>
            <a:chOff x="7268450" y="2851344"/>
            <a:chExt cx="4895753" cy="897174"/>
          </a:xfrm>
        </p:grpSpPr>
        <p:sp>
          <p:nvSpPr>
            <p:cNvPr id="25" name="Rectangle 24"/>
            <p:cNvSpPr/>
            <p:nvPr/>
          </p:nvSpPr>
          <p:spPr bwMode="auto">
            <a:xfrm>
              <a:off x="9151452" y="2851344"/>
              <a:ext cx="3012751" cy="8971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ctr" anchorCtr="0" forceAA="0" compatLnSpc="1">
              <a:prstTxWarp prst="textNoShape">
                <a:avLst/>
              </a:prstTxWarp>
              <a:noAutofit/>
            </a:bodyPr>
            <a:lstStyle/>
            <a:p>
              <a:pPr defTabSz="913576" fontAlgn="base">
                <a:lnSpc>
                  <a:spcPct val="90000"/>
                </a:lnSpc>
                <a:spcBef>
                  <a:spcPct val="0"/>
                </a:spcBef>
                <a:spcAft>
                  <a:spcPct val="0"/>
                </a:spcAft>
                <a:defRPr/>
              </a:pPr>
              <a:r>
                <a:rPr lang="en-US" sz="1765" kern="0" dirty="0">
                  <a:gradFill>
                    <a:gsLst>
                      <a:gs pos="0">
                        <a:srgbClr val="505050"/>
                      </a:gs>
                      <a:gs pos="100000">
                        <a:srgbClr val="505050"/>
                      </a:gs>
                    </a:gsLst>
                    <a:lin ang="5400000" scaled="0"/>
                  </a:gradFill>
                  <a:latin typeface="+mj-lt"/>
                  <a:cs typeface="+mj-cs"/>
                </a:rPr>
                <a:t>C</a:t>
              </a:r>
              <a:r>
                <a:rPr lang="en-US" sz="1765" kern="0" dirty="0" err="1">
                  <a:gradFill>
                    <a:gsLst>
                      <a:gs pos="0">
                        <a:srgbClr val="505050"/>
                      </a:gs>
                      <a:gs pos="100000">
                        <a:srgbClr val="505050"/>
                      </a:gs>
                    </a:gsLst>
                    <a:lin ang="5400000" scaled="0"/>
                  </a:gradFill>
                  <a:latin typeface="+mj-lt"/>
                  <a:cs typeface="+mj-cs"/>
                </a:rPr>
                <a:t>omprehensive</a:t>
              </a:r>
              <a:r>
                <a:rPr lang="en-US" sz="1765" kern="0" dirty="0">
                  <a:gradFill>
                    <a:gsLst>
                      <a:gs pos="0">
                        <a:srgbClr val="505050"/>
                      </a:gs>
                      <a:gs pos="100000">
                        <a:srgbClr val="505050"/>
                      </a:gs>
                    </a:gsLst>
                    <a:lin ang="5400000" scaled="0"/>
                  </a:gradFill>
                  <a:latin typeface="+mj-lt"/>
                  <a:cs typeface="+mj-cs"/>
                </a:rPr>
                <a:t> </a:t>
              </a:r>
              <a:br>
                <a:rPr lang="en-US" sz="1765" kern="0" dirty="0">
                  <a:gradFill>
                    <a:gsLst>
                      <a:gs pos="0">
                        <a:srgbClr val="505050"/>
                      </a:gs>
                      <a:gs pos="100000">
                        <a:srgbClr val="505050"/>
                      </a:gs>
                    </a:gsLst>
                    <a:lin ang="5400000" scaled="0"/>
                  </a:gradFill>
                  <a:latin typeface="+mj-lt"/>
                  <a:cs typeface="+mj-cs"/>
                </a:rPr>
              </a:br>
              <a:r>
                <a:rPr lang="en-US" sz="1765" kern="0" dirty="0">
                  <a:gradFill>
                    <a:gsLst>
                      <a:gs pos="0">
                        <a:srgbClr val="505050"/>
                      </a:gs>
                      <a:gs pos="100000">
                        <a:srgbClr val="505050"/>
                      </a:gs>
                    </a:gsLst>
                    <a:lin ang="5400000" scaled="0"/>
                  </a:gradFill>
                  <a:latin typeface="+mj-lt"/>
                  <a:cs typeface="+mj-cs"/>
                </a:rPr>
                <a:t>ML and AI  capabilities for Data Scientists </a:t>
              </a:r>
            </a:p>
          </p:txBody>
        </p:sp>
        <p:cxnSp>
          <p:nvCxnSpPr>
            <p:cNvPr id="26" name="Straight Arrow Connector 25"/>
            <p:cNvCxnSpPr>
              <a:cxnSpLocks/>
            </p:cNvCxnSpPr>
            <p:nvPr/>
          </p:nvCxnSpPr>
          <p:spPr>
            <a:xfrm>
              <a:off x="7268450" y="3316320"/>
              <a:ext cx="1737113" cy="0"/>
            </a:xfrm>
            <a:prstGeom prst="straightConnector1">
              <a:avLst/>
            </a:prstGeom>
            <a:solidFill>
              <a:srgbClr val="FFFFFF">
                <a:lumMod val="85000"/>
              </a:srgbClr>
            </a:solidFill>
            <a:ln w="19050" cap="flat" cmpd="sng" algn="ctr">
              <a:solidFill>
                <a:schemeClr val="bg1">
                  <a:lumMod val="50000"/>
                </a:schemeClr>
              </a:solidFill>
              <a:prstDash val="solid"/>
              <a:headEnd type="none"/>
              <a:tailEnd type="triangle" w="lg" len="med"/>
            </a:ln>
            <a:effectLst/>
          </p:spPr>
        </p:cxnSp>
      </p:grpSp>
      <p:sp>
        <p:nvSpPr>
          <p:cNvPr id="5" name="Rectangle 4"/>
          <p:cNvSpPr/>
          <p:nvPr/>
        </p:nvSpPr>
        <p:spPr bwMode="auto">
          <a:xfrm>
            <a:off x="270065" y="2381507"/>
            <a:ext cx="6847715" cy="850897"/>
          </a:xfrm>
          <a:prstGeom prst="rect">
            <a:avLst/>
          </a:prstGeom>
          <a:solidFill>
            <a:schemeClr val="tx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297" tIns="143407" rIns="179208" bIns="143366" numCol="1" spcCol="0" rtlCol="0" fromWordArt="0" anchor="t" anchorCtr="0" forceAA="0" compatLnSpc="1">
            <a:prstTxWarp prst="textNoShape">
              <a:avLst/>
            </a:prstTxWarp>
            <a:noAutofit/>
          </a:bodyPr>
          <a:lstStyle/>
          <a:p>
            <a:pPr defTabSz="913576" fontAlgn="base">
              <a:lnSpc>
                <a:spcPct val="90000"/>
              </a:lnSpc>
              <a:spcBef>
                <a:spcPct val="0"/>
              </a:spcBef>
              <a:spcAft>
                <a:spcPct val="0"/>
              </a:spcAft>
              <a:defRPr/>
            </a:pPr>
            <a:r>
              <a:rPr lang="en-US" sz="2353" kern="0" dirty="0">
                <a:gradFill>
                  <a:gsLst>
                    <a:gs pos="0">
                      <a:srgbClr val="FFFFFF"/>
                    </a:gs>
                    <a:gs pos="100000">
                      <a:srgbClr val="FFFFFF"/>
                    </a:gs>
                  </a:gsLst>
                  <a:lin ang="5400000" scaled="0"/>
                </a:gradFill>
                <a:latin typeface="+mj-lt"/>
                <a:ea typeface="Segoe UI" pitchFamily="34" charset="0"/>
                <a:cs typeface="+mj-cs"/>
              </a:rPr>
              <a:t>Data Science tools </a:t>
            </a:r>
            <a:r>
              <a:rPr lang="mr-IN" sz="2353" kern="0" dirty="0">
                <a:gradFill>
                  <a:gsLst>
                    <a:gs pos="0">
                      <a:srgbClr val="FFFFFF"/>
                    </a:gs>
                    <a:gs pos="100000">
                      <a:srgbClr val="FFFFFF"/>
                    </a:gs>
                  </a:gsLst>
                  <a:lin ang="5400000" scaled="0"/>
                </a:gradFill>
                <a:latin typeface="+mj-lt"/>
                <a:ea typeface="Segoe UI" pitchFamily="34" charset="0"/>
                <a:cs typeface="+mj-cs"/>
              </a:rPr>
              <a:t>–</a:t>
            </a:r>
            <a:r>
              <a:rPr lang="en-US" sz="2353" kern="0" dirty="0">
                <a:gradFill>
                  <a:gsLst>
                    <a:gs pos="0">
                      <a:srgbClr val="FFFFFF"/>
                    </a:gs>
                    <a:gs pos="100000">
                      <a:srgbClr val="FFFFFF"/>
                    </a:gs>
                  </a:gsLst>
                  <a:lin ang="5400000" scaled="0"/>
                </a:gradFill>
                <a:latin typeface="+mj-lt"/>
                <a:ea typeface="Segoe UI" pitchFamily="34" charset="0"/>
                <a:cs typeface="+mj-cs"/>
              </a:rPr>
              <a:t> Azure ML, Microsoft R</a:t>
            </a:r>
            <a:r>
              <a:rPr lang="en-US" sz="1765" kern="0" dirty="0">
                <a:gradFill>
                  <a:gsLst>
                    <a:gs pos="0">
                      <a:srgbClr val="FFFFFF"/>
                    </a:gs>
                    <a:gs pos="100000">
                      <a:srgbClr val="FFFFFF"/>
                    </a:gs>
                  </a:gsLst>
                  <a:lin ang="5400000" scaled="0"/>
                </a:gradFill>
                <a:latin typeface="+mj-lt"/>
                <a:ea typeface="Segoe UI" pitchFamily="34" charset="0"/>
                <a:cs typeface="+mj-cs"/>
              </a:rPr>
              <a:t/>
            </a:r>
            <a:br>
              <a:rPr lang="en-US" sz="1765" kern="0" dirty="0">
                <a:gradFill>
                  <a:gsLst>
                    <a:gs pos="0">
                      <a:srgbClr val="FFFFFF"/>
                    </a:gs>
                    <a:gs pos="100000">
                      <a:srgbClr val="FFFFFF"/>
                    </a:gs>
                  </a:gsLst>
                  <a:lin ang="5400000" scaled="0"/>
                </a:gradFill>
                <a:latin typeface="+mj-lt"/>
                <a:ea typeface="Segoe UI" pitchFamily="34" charset="0"/>
                <a:cs typeface="+mj-cs"/>
              </a:rPr>
            </a:br>
            <a:r>
              <a:rPr lang="en-US" sz="1371" kern="0" dirty="0">
                <a:gradFill>
                  <a:gsLst>
                    <a:gs pos="0">
                      <a:srgbClr val="FFFFFF"/>
                    </a:gs>
                    <a:gs pos="100000">
                      <a:srgbClr val="FFFFFF"/>
                    </a:gs>
                  </a:gsLst>
                  <a:lin ang="5400000" scaled="0"/>
                </a:gradFill>
                <a:latin typeface="+mj-lt"/>
                <a:cs typeface="+mj-cs"/>
              </a:rPr>
              <a:t>Data preparation, modeling, </a:t>
            </a:r>
            <a:r>
              <a:rPr lang="en-US" sz="1371" kern="0" dirty="0">
                <a:gradFill>
                  <a:gsLst>
                    <a:gs pos="0">
                      <a:srgbClr val="FFFFFF"/>
                    </a:gs>
                    <a:gs pos="100000">
                      <a:srgbClr val="FFFFFF"/>
                    </a:gs>
                  </a:gsLst>
                  <a:lin ang="5400000" scaled="0"/>
                </a:gradFill>
                <a:latin typeface="+mj-lt"/>
                <a:ea typeface="Segoe UI" pitchFamily="34" charset="0"/>
                <a:cs typeface="+mj-cs"/>
              </a:rPr>
              <a:t>and operationalization</a:t>
            </a:r>
            <a:endParaRPr lang="en-US" sz="1500" kern="0" dirty="0">
              <a:gradFill>
                <a:gsLst>
                  <a:gs pos="0">
                    <a:srgbClr val="FFFFFF"/>
                  </a:gs>
                  <a:gs pos="100000">
                    <a:srgbClr val="FFFFFF"/>
                  </a:gs>
                </a:gsLst>
                <a:lin ang="5400000" scaled="0"/>
              </a:gradFill>
              <a:latin typeface="+mj-lt"/>
              <a:ea typeface="Segoe UI" pitchFamily="34" charset="0"/>
              <a:cs typeface="+mj-cs"/>
            </a:endParaRPr>
          </a:p>
        </p:txBody>
      </p:sp>
      <p:sp>
        <p:nvSpPr>
          <p:cNvPr id="4" name="Freeform 13"/>
          <p:cNvSpPr/>
          <p:nvPr/>
        </p:nvSpPr>
        <p:spPr bwMode="auto">
          <a:xfrm>
            <a:off x="270065" y="3298291"/>
            <a:ext cx="6847715" cy="767461"/>
          </a:xfrm>
          <a:prstGeom prst="rect">
            <a:avLst/>
          </a:prstGeom>
          <a:solidFill>
            <a:schemeClr val="tx2">
              <a:lumMod val="90000"/>
              <a:lumOff val="10000"/>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defTabSz="913576" fontAlgn="base">
              <a:lnSpc>
                <a:spcPct val="90000"/>
              </a:lnSpc>
              <a:spcBef>
                <a:spcPct val="0"/>
              </a:spcBef>
              <a:spcAft>
                <a:spcPct val="0"/>
              </a:spcAft>
              <a:defRPr/>
            </a:pPr>
            <a:r>
              <a:rPr lang="en-US" sz="2353" kern="0" dirty="0">
                <a:gradFill>
                  <a:gsLst>
                    <a:gs pos="0">
                      <a:srgbClr val="FFFFFF"/>
                    </a:gs>
                    <a:gs pos="100000">
                      <a:srgbClr val="FFFFFF"/>
                    </a:gs>
                  </a:gsLst>
                  <a:lin ang="5400000" scaled="0"/>
                </a:gradFill>
                <a:latin typeface="+mj-lt"/>
                <a:ea typeface="Segoe UI" pitchFamily="34" charset="0"/>
                <a:cs typeface="+mj-cs"/>
              </a:rPr>
              <a:t>Algorithms </a:t>
            </a:r>
            <a:r>
              <a:rPr lang="mr-IN" sz="2353" kern="0" dirty="0">
                <a:gradFill>
                  <a:gsLst>
                    <a:gs pos="0">
                      <a:srgbClr val="FFFFFF"/>
                    </a:gs>
                    <a:gs pos="100000">
                      <a:srgbClr val="FFFFFF"/>
                    </a:gs>
                  </a:gsLst>
                  <a:lin ang="5400000" scaled="0"/>
                </a:gradFill>
                <a:latin typeface="+mj-lt"/>
                <a:ea typeface="Segoe UI" pitchFamily="34" charset="0"/>
                <a:cs typeface="+mj-cs"/>
              </a:rPr>
              <a:t>–</a:t>
            </a:r>
            <a:r>
              <a:rPr lang="en-US" sz="2353" kern="0" dirty="0">
                <a:gradFill>
                  <a:gsLst>
                    <a:gs pos="0">
                      <a:srgbClr val="FFFFFF"/>
                    </a:gs>
                    <a:gs pos="100000">
                      <a:srgbClr val="FFFFFF"/>
                    </a:gs>
                  </a:gsLst>
                  <a:lin ang="5400000" scaled="0"/>
                </a:gradFill>
                <a:latin typeface="+mj-lt"/>
                <a:ea typeface="Segoe UI" pitchFamily="34" charset="0"/>
                <a:cs typeface="+mj-cs"/>
              </a:rPr>
              <a:t> CNTK, TLC</a:t>
            </a:r>
          </a:p>
        </p:txBody>
      </p:sp>
      <p:sp>
        <p:nvSpPr>
          <p:cNvPr id="10" name="Freeform 239"/>
          <p:cNvSpPr/>
          <p:nvPr/>
        </p:nvSpPr>
        <p:spPr bwMode="auto">
          <a:xfrm flipH="1">
            <a:off x="506812" y="2542192"/>
            <a:ext cx="445591" cy="478771"/>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06668" tIns="45688" rIns="91375" bIns="45688" numCol="1" spcCol="0" rtlCol="0" fromWordArt="0" anchor="ctr" anchorCtr="0" forceAA="0" compatLnSpc="1">
            <a:prstTxWarp prst="textNoShape">
              <a:avLst/>
            </a:prstTxWarp>
            <a:noAutofit/>
          </a:bodyPr>
          <a:lstStyle/>
          <a:p>
            <a:pPr defTabSz="931578" fontAlgn="base">
              <a:spcBef>
                <a:spcPct val="0"/>
              </a:spcBef>
              <a:spcAft>
                <a:spcPct val="0"/>
              </a:spcAft>
              <a:defRPr/>
            </a:pPr>
            <a:endParaRPr lang="en-US" sz="2400" kern="0" dirty="0">
              <a:gradFill>
                <a:gsLst>
                  <a:gs pos="0">
                    <a:srgbClr val="FFFFFF"/>
                  </a:gs>
                  <a:gs pos="100000">
                    <a:srgbClr val="FFFFFF"/>
                  </a:gs>
                </a:gsLst>
                <a:lin ang="5400000" scaled="1"/>
              </a:gradFill>
              <a:latin typeface="+mj-lt"/>
              <a:ea typeface="Segoe UI" pitchFamily="34" charset="0"/>
              <a:cs typeface="+mj-cs"/>
            </a:endParaRPr>
          </a:p>
        </p:txBody>
      </p:sp>
      <p:grpSp>
        <p:nvGrpSpPr>
          <p:cNvPr id="17" name="Group 16"/>
          <p:cNvGrpSpPr/>
          <p:nvPr/>
        </p:nvGrpSpPr>
        <p:grpSpPr>
          <a:xfrm>
            <a:off x="7125569" y="1412044"/>
            <a:ext cx="4946597" cy="861689"/>
            <a:chOff x="7268450" y="1886040"/>
            <a:chExt cx="5045787" cy="878968"/>
          </a:xfrm>
        </p:grpSpPr>
        <p:sp>
          <p:nvSpPr>
            <p:cNvPr id="28" name="Rectangle 27"/>
            <p:cNvSpPr/>
            <p:nvPr/>
          </p:nvSpPr>
          <p:spPr bwMode="auto">
            <a:xfrm>
              <a:off x="9151452" y="1886040"/>
              <a:ext cx="3162785" cy="8789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ctr" anchorCtr="0" forceAA="0" compatLnSpc="1">
              <a:prstTxWarp prst="textNoShape">
                <a:avLst/>
              </a:prstTxWarp>
              <a:noAutofit/>
            </a:bodyPr>
            <a:lstStyle/>
            <a:p>
              <a:pPr defTabSz="913576" fontAlgn="base">
                <a:lnSpc>
                  <a:spcPct val="90000"/>
                </a:lnSpc>
                <a:spcBef>
                  <a:spcPct val="0"/>
                </a:spcBef>
                <a:spcAft>
                  <a:spcPct val="0"/>
                </a:spcAft>
                <a:defRPr/>
              </a:pPr>
              <a:r>
                <a:rPr lang="en-US" sz="1765" kern="0" dirty="0">
                  <a:gradFill>
                    <a:gsLst>
                      <a:gs pos="0">
                        <a:srgbClr val="505050"/>
                      </a:gs>
                      <a:gs pos="100000">
                        <a:srgbClr val="505050"/>
                      </a:gs>
                    </a:gsLst>
                    <a:lin ang="5400000" scaled="0"/>
                  </a:gradFill>
                  <a:latin typeface="+mj-lt"/>
                  <a:cs typeface="+mj-cs"/>
                </a:rPr>
                <a:t>Easy to consume </a:t>
              </a:r>
              <a:br>
                <a:rPr lang="en-US" sz="1765" kern="0" dirty="0">
                  <a:gradFill>
                    <a:gsLst>
                      <a:gs pos="0">
                        <a:srgbClr val="505050"/>
                      </a:gs>
                      <a:gs pos="100000">
                        <a:srgbClr val="505050"/>
                      </a:gs>
                    </a:gsLst>
                    <a:lin ang="5400000" scaled="0"/>
                  </a:gradFill>
                  <a:latin typeface="+mj-lt"/>
                  <a:cs typeface="+mj-cs"/>
                </a:rPr>
              </a:br>
              <a:r>
                <a:rPr lang="en-US" sz="1765" kern="0" dirty="0">
                  <a:gradFill>
                    <a:gsLst>
                      <a:gs pos="0">
                        <a:srgbClr val="505050"/>
                      </a:gs>
                      <a:gs pos="100000">
                        <a:srgbClr val="505050"/>
                      </a:gs>
                    </a:gsLst>
                    <a:lin ang="5400000" scaled="0"/>
                  </a:gradFill>
                  <a:latin typeface="+mj-lt"/>
                  <a:cs typeface="+mj-cs"/>
                </a:rPr>
                <a:t>AI for developers</a:t>
              </a:r>
            </a:p>
          </p:txBody>
        </p:sp>
        <p:cxnSp>
          <p:nvCxnSpPr>
            <p:cNvPr id="29" name="Straight Arrow Connector 28"/>
            <p:cNvCxnSpPr>
              <a:cxnSpLocks/>
            </p:cNvCxnSpPr>
            <p:nvPr/>
          </p:nvCxnSpPr>
          <p:spPr>
            <a:xfrm>
              <a:off x="7268450" y="2363654"/>
              <a:ext cx="1737113" cy="0"/>
            </a:xfrm>
            <a:prstGeom prst="straightConnector1">
              <a:avLst/>
            </a:prstGeom>
            <a:solidFill>
              <a:srgbClr val="FFFFFF">
                <a:lumMod val="85000"/>
              </a:srgbClr>
            </a:solidFill>
            <a:ln w="19050" cap="flat" cmpd="sng" algn="ctr">
              <a:solidFill>
                <a:schemeClr val="bg1">
                  <a:lumMod val="50000"/>
                </a:schemeClr>
              </a:solidFill>
              <a:prstDash val="solid"/>
              <a:headEnd type="none"/>
              <a:tailEnd type="triangle" w="lg" len="med"/>
            </a:ln>
            <a:effectLst/>
          </p:spPr>
        </p:cxnSp>
      </p:grpSp>
      <p:grpSp>
        <p:nvGrpSpPr>
          <p:cNvPr id="21" name="Group 20"/>
          <p:cNvGrpSpPr/>
          <p:nvPr/>
        </p:nvGrpSpPr>
        <p:grpSpPr>
          <a:xfrm>
            <a:off x="270066" y="1444924"/>
            <a:ext cx="6849577" cy="870695"/>
            <a:chOff x="280681" y="1876904"/>
            <a:chExt cx="6987916" cy="888280"/>
          </a:xfrm>
        </p:grpSpPr>
        <p:grpSp>
          <p:nvGrpSpPr>
            <p:cNvPr id="9" name="Group 8"/>
            <p:cNvGrpSpPr/>
            <p:nvPr/>
          </p:nvGrpSpPr>
          <p:grpSpPr>
            <a:xfrm>
              <a:off x="280681" y="1876904"/>
              <a:ext cx="6987916" cy="888280"/>
              <a:chOff x="280682" y="1822263"/>
              <a:chExt cx="6894577" cy="814257"/>
            </a:xfrm>
          </p:grpSpPr>
          <p:sp>
            <p:nvSpPr>
              <p:cNvPr id="7" name="Freeform 29"/>
              <p:cNvSpPr/>
              <p:nvPr/>
            </p:nvSpPr>
            <p:spPr bwMode="auto">
              <a:xfrm>
                <a:off x="3727971" y="1822264"/>
                <a:ext cx="3447288" cy="81425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668" tIns="143366" rIns="89630" bIns="143366" numCol="1" spcCol="0" rtlCol="0" fromWordArt="0" anchor="ctr" anchorCtr="0" forceAA="0" compatLnSpc="1">
                <a:prstTxWarp prst="textNoShape">
                  <a:avLst/>
                </a:prstTxWarp>
                <a:noAutofit/>
              </a:bodyPr>
              <a:lstStyle/>
              <a:p>
                <a:pPr defTabSz="913576" fontAlgn="base">
                  <a:lnSpc>
                    <a:spcPct val="90000"/>
                  </a:lnSpc>
                  <a:spcBef>
                    <a:spcPct val="0"/>
                  </a:spcBef>
                  <a:spcAft>
                    <a:spcPct val="0"/>
                  </a:spcAft>
                  <a:defRPr/>
                </a:pPr>
                <a:r>
                  <a:rPr lang="en-US" sz="2353" kern="0" dirty="0">
                    <a:gradFill>
                      <a:gsLst>
                        <a:gs pos="0">
                          <a:srgbClr val="FFFFFF"/>
                        </a:gs>
                        <a:gs pos="100000">
                          <a:srgbClr val="FFFFFF"/>
                        </a:gs>
                      </a:gsLst>
                      <a:lin ang="5400000" scaled="0"/>
                    </a:gradFill>
                    <a:latin typeface="+mj-lt"/>
                    <a:ea typeface="Segoe UI" pitchFamily="34" charset="0"/>
                    <a:cs typeface="+mj-cs"/>
                  </a:rPr>
                  <a:t>Bot framework</a:t>
                </a:r>
              </a:p>
            </p:txBody>
          </p:sp>
          <p:sp>
            <p:nvSpPr>
              <p:cNvPr id="6" name="Freeform 29"/>
              <p:cNvSpPr/>
              <p:nvPr/>
            </p:nvSpPr>
            <p:spPr bwMode="auto">
              <a:xfrm>
                <a:off x="280682" y="1822263"/>
                <a:ext cx="3447288" cy="814256"/>
              </a:xfrm>
              <a:prstGeom prst="rect">
                <a:avLst/>
              </a:prstGeom>
              <a:solidFill>
                <a:schemeClr val="tx2">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668" tIns="143366" rIns="89630" bIns="143366" numCol="1" spcCol="0" rtlCol="0" fromWordArt="0" anchor="ctr" anchorCtr="0" forceAA="0" compatLnSpc="1">
                <a:prstTxWarp prst="textNoShape">
                  <a:avLst/>
                </a:prstTxWarp>
                <a:noAutofit/>
              </a:bodyPr>
              <a:lstStyle/>
              <a:p>
                <a:pPr defTabSz="913576" fontAlgn="base">
                  <a:lnSpc>
                    <a:spcPct val="90000"/>
                  </a:lnSpc>
                  <a:spcBef>
                    <a:spcPct val="0"/>
                  </a:spcBef>
                  <a:spcAft>
                    <a:spcPct val="0"/>
                  </a:spcAft>
                  <a:defRPr/>
                </a:pPr>
                <a:r>
                  <a:rPr lang="en-US" sz="2353" kern="0" dirty="0">
                    <a:gradFill>
                      <a:gsLst>
                        <a:gs pos="0">
                          <a:srgbClr val="FFFFFF"/>
                        </a:gs>
                        <a:gs pos="100000">
                          <a:srgbClr val="FFFFFF"/>
                        </a:gs>
                      </a:gsLst>
                      <a:lin ang="5400000" scaled="0"/>
                    </a:gradFill>
                    <a:latin typeface="+mj-lt"/>
                    <a:ea typeface="Segoe UI" pitchFamily="34" charset="0"/>
                    <a:cs typeface="+mj-cs"/>
                  </a:rPr>
                  <a:t>Cognitive services</a:t>
                </a:r>
              </a:p>
            </p:txBody>
          </p:sp>
        </p:grpSp>
        <p:grpSp>
          <p:nvGrpSpPr>
            <p:cNvPr id="14" name="Group 13"/>
            <p:cNvGrpSpPr/>
            <p:nvPr/>
          </p:nvGrpSpPr>
          <p:grpSpPr>
            <a:xfrm>
              <a:off x="424432" y="2152772"/>
              <a:ext cx="559489" cy="336545"/>
              <a:chOff x="3200623" y="2524986"/>
              <a:chExt cx="427310" cy="273999"/>
            </a:xfrm>
          </p:grpSpPr>
          <p:sp>
            <p:nvSpPr>
              <p:cNvPr id="12" name="Freeform 221"/>
              <p:cNvSpPr>
                <a:spLocks/>
              </p:cNvSpPr>
              <p:nvPr/>
            </p:nvSpPr>
            <p:spPr bwMode="auto">
              <a:xfrm flipH="1">
                <a:off x="3200623" y="2524986"/>
                <a:ext cx="427310" cy="273999"/>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91375" tIns="45688" rIns="91375" bIns="45688" numCol="1" anchor="t" anchorCtr="0" compatLnSpc="1">
                <a:prstTxWarp prst="textNoShape">
                  <a:avLst/>
                </a:prstTxWarp>
                <a:noAutofit/>
              </a:bodyPr>
              <a:lstStyle/>
              <a:p>
                <a:pPr defTabSz="913523">
                  <a:defRPr/>
                </a:pPr>
                <a:endParaRPr lang="en-US" sz="1836" kern="0" dirty="0">
                  <a:gradFill>
                    <a:gsLst>
                      <a:gs pos="0">
                        <a:srgbClr val="FFFFFF"/>
                      </a:gs>
                      <a:gs pos="100000">
                        <a:srgbClr val="FFFFFF"/>
                      </a:gs>
                    </a:gsLst>
                    <a:lin ang="5400000" scaled="1"/>
                  </a:gradFill>
                  <a:latin typeface="+mj-lt"/>
                  <a:cs typeface="+mj-cs"/>
                </a:endParaRPr>
              </a:p>
            </p:txBody>
          </p:sp>
          <p:sp>
            <p:nvSpPr>
              <p:cNvPr id="13" name="Freeform 109"/>
              <p:cNvSpPr>
                <a:spLocks/>
              </p:cNvSpPr>
              <p:nvPr/>
            </p:nvSpPr>
            <p:spPr bwMode="auto">
              <a:xfrm>
                <a:off x="3314461" y="2603981"/>
                <a:ext cx="148228" cy="149333"/>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1375" tIns="45688" rIns="91375" bIns="45688" numCol="1" anchor="t" anchorCtr="0" compatLnSpc="1">
                <a:prstTxWarp prst="textNoShape">
                  <a:avLst/>
                </a:prstTxWarp>
              </a:bodyPr>
              <a:lstStyle/>
              <a:p>
                <a:pPr defTabSz="913523">
                  <a:defRPr/>
                </a:pPr>
                <a:endParaRPr lang="en-US" sz="1836" kern="0" dirty="0">
                  <a:gradFill>
                    <a:gsLst>
                      <a:gs pos="0">
                        <a:srgbClr val="FFFFFF"/>
                      </a:gs>
                      <a:gs pos="100000">
                        <a:srgbClr val="FFFFFF"/>
                      </a:gs>
                    </a:gsLst>
                    <a:lin ang="5400000" scaled="1"/>
                  </a:gradFill>
                  <a:latin typeface="+mj-lt"/>
                  <a:cs typeface="+mj-cs"/>
                </a:endParaRPr>
              </a:p>
            </p:txBody>
          </p:sp>
        </p:grpSp>
        <p:sp>
          <p:nvSpPr>
            <p:cNvPr id="15" name="Freeform 230"/>
            <p:cNvSpPr/>
            <p:nvPr/>
          </p:nvSpPr>
          <p:spPr bwMode="auto">
            <a:xfrm>
              <a:off x="3928264" y="2145165"/>
              <a:ext cx="542136" cy="35175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375" tIns="45688" rIns="91375" bIns="45688" numCol="1" spcCol="0" rtlCol="0" fromWordArt="0" anchor="ctr" anchorCtr="0" forceAA="0" compatLnSpc="1">
              <a:prstTxWarp prst="textNoShape">
                <a:avLst/>
              </a:prstTxWarp>
              <a:noAutofit/>
            </a:bodyPr>
            <a:lstStyle/>
            <a:p>
              <a:pPr algn="ctr" defTabSz="931578" fontAlgn="base">
                <a:spcBef>
                  <a:spcPct val="0"/>
                </a:spcBef>
                <a:spcAft>
                  <a:spcPct val="0"/>
                </a:spcAft>
                <a:defRPr/>
              </a:pPr>
              <a:endParaRPr lang="en-US" sz="2400" kern="0" dirty="0">
                <a:gradFill>
                  <a:gsLst>
                    <a:gs pos="0">
                      <a:srgbClr val="FFFFFF"/>
                    </a:gs>
                    <a:gs pos="100000">
                      <a:srgbClr val="FFFFFF"/>
                    </a:gs>
                  </a:gsLst>
                  <a:lin ang="5400000" scaled="1"/>
                </a:gradFill>
                <a:latin typeface="+mj-lt"/>
                <a:ea typeface="Segoe UI" pitchFamily="34" charset="0"/>
                <a:cs typeface="+mj-cs"/>
              </a:endParaRPr>
            </a:p>
          </p:txBody>
        </p:sp>
      </p:grpSp>
      <p:sp>
        <p:nvSpPr>
          <p:cNvPr id="35" name="Freeform 29"/>
          <p:cNvSpPr/>
          <p:nvPr/>
        </p:nvSpPr>
        <p:spPr bwMode="auto">
          <a:xfrm>
            <a:off x="269241" y="5589208"/>
            <a:ext cx="6847715" cy="718440"/>
          </a:xfrm>
          <a:prstGeom prst="rect">
            <a:avLst/>
          </a:prstGeom>
          <a:solidFill>
            <a:schemeClr val="bg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defTabSz="913576" fontAlgn="base">
              <a:lnSpc>
                <a:spcPct val="90000"/>
              </a:lnSpc>
              <a:spcBef>
                <a:spcPct val="0"/>
              </a:spcBef>
              <a:spcAft>
                <a:spcPct val="0"/>
              </a:spcAft>
              <a:defRPr/>
            </a:pPr>
            <a:r>
              <a:rPr lang="en-US" sz="1567" kern="0" dirty="0" err="1">
                <a:gradFill>
                  <a:gsLst>
                    <a:gs pos="0">
                      <a:srgbClr val="FFFFFF"/>
                    </a:gs>
                    <a:gs pos="100000">
                      <a:srgbClr val="FFFFFF"/>
                    </a:gs>
                  </a:gsLst>
                  <a:lin ang="5400000" scaled="0"/>
                </a:gradFill>
                <a:latin typeface="+mj-lt"/>
                <a:ea typeface="Segoe UI" pitchFamily="34" charset="0"/>
                <a:cs typeface="+mj-cs"/>
              </a:rPr>
              <a:t>Hyperscale</a:t>
            </a:r>
            <a:r>
              <a:rPr lang="en-US" sz="1567" kern="0" dirty="0">
                <a:gradFill>
                  <a:gsLst>
                    <a:gs pos="0">
                      <a:srgbClr val="FFFFFF"/>
                    </a:gs>
                    <a:gs pos="100000">
                      <a:srgbClr val="FFFFFF"/>
                    </a:gs>
                  </a:gsLst>
                  <a:lin ang="5400000" scaled="0"/>
                </a:gradFill>
                <a:latin typeface="+mj-lt"/>
                <a:ea typeface="Segoe UI" pitchFamily="34" charset="0"/>
                <a:cs typeface="+mj-cs"/>
              </a:rPr>
              <a:t> hardware innovation (scale, GPU, FPGA) </a:t>
            </a:r>
            <a:r>
              <a:rPr lang="mr-IN" sz="1567" kern="0" dirty="0">
                <a:gradFill>
                  <a:gsLst>
                    <a:gs pos="0">
                      <a:srgbClr val="FFFFFF"/>
                    </a:gs>
                    <a:gs pos="100000">
                      <a:srgbClr val="FFFFFF"/>
                    </a:gs>
                  </a:gsLst>
                  <a:lin ang="5400000" scaled="0"/>
                </a:gradFill>
                <a:latin typeface="+mj-lt"/>
                <a:ea typeface="Segoe UI" pitchFamily="34" charset="0"/>
                <a:cs typeface="+mj-cs"/>
              </a:rPr>
              <a:t>–</a:t>
            </a:r>
            <a:r>
              <a:rPr lang="en-US" sz="1567" kern="0" dirty="0">
                <a:gradFill>
                  <a:gsLst>
                    <a:gs pos="0">
                      <a:srgbClr val="FFFFFF"/>
                    </a:gs>
                    <a:gs pos="100000">
                      <a:srgbClr val="FFFFFF"/>
                    </a:gs>
                  </a:gsLst>
                  <a:lin ang="5400000" scaled="0"/>
                </a:gradFill>
                <a:latin typeface="+mj-lt"/>
                <a:ea typeface="Segoe UI" pitchFamily="34" charset="0"/>
                <a:cs typeface="+mj-cs"/>
              </a:rPr>
              <a:t> Azure Compute </a:t>
            </a:r>
            <a:endParaRPr lang="en-US" sz="1371" kern="0" dirty="0">
              <a:gradFill>
                <a:gsLst>
                  <a:gs pos="0">
                    <a:srgbClr val="FFFFFF"/>
                  </a:gs>
                  <a:gs pos="100000">
                    <a:srgbClr val="FFFFFF"/>
                  </a:gs>
                </a:gsLst>
                <a:lin ang="5400000" scaled="0"/>
              </a:gradFill>
              <a:latin typeface="+mj-lt"/>
              <a:ea typeface="Segoe UI" pitchFamily="34" charset="0"/>
              <a:cs typeface="+mj-cs"/>
            </a:endParaRPr>
          </a:p>
        </p:txBody>
      </p:sp>
      <p:grpSp>
        <p:nvGrpSpPr>
          <p:cNvPr id="36" name="Group 35"/>
          <p:cNvGrpSpPr/>
          <p:nvPr/>
        </p:nvGrpSpPr>
        <p:grpSpPr>
          <a:xfrm>
            <a:off x="7134753" y="5529701"/>
            <a:ext cx="5881908" cy="717038"/>
            <a:chOff x="7268450" y="5354848"/>
            <a:chExt cx="5999852" cy="731416"/>
          </a:xfrm>
        </p:grpSpPr>
        <p:sp>
          <p:nvSpPr>
            <p:cNvPr id="37" name="Rectangle 36"/>
            <p:cNvSpPr/>
            <p:nvPr/>
          </p:nvSpPr>
          <p:spPr bwMode="auto">
            <a:xfrm>
              <a:off x="9151452" y="5354848"/>
              <a:ext cx="4116850" cy="7314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ctr" anchorCtr="0" forceAA="0" compatLnSpc="1">
              <a:prstTxWarp prst="textNoShape">
                <a:avLst/>
              </a:prstTxWarp>
              <a:noAutofit/>
            </a:bodyPr>
            <a:lstStyle/>
            <a:p>
              <a:pPr defTabSz="913576" fontAlgn="base">
                <a:lnSpc>
                  <a:spcPct val="90000"/>
                </a:lnSpc>
                <a:spcBef>
                  <a:spcPct val="0"/>
                </a:spcBef>
                <a:spcAft>
                  <a:spcPct val="0"/>
                </a:spcAft>
                <a:defRPr/>
              </a:pPr>
              <a:r>
                <a:rPr lang="en-US" sz="1765" kern="0" dirty="0">
                  <a:gradFill>
                    <a:gsLst>
                      <a:gs pos="0">
                        <a:srgbClr val="505050"/>
                      </a:gs>
                      <a:gs pos="100000">
                        <a:srgbClr val="505050"/>
                      </a:gs>
                    </a:gsLst>
                    <a:lin ang="5400000" scaled="0"/>
                  </a:gradFill>
                  <a:latin typeface="+mj-lt"/>
                  <a:ea typeface="Segoe UI" pitchFamily="34" charset="0"/>
                  <a:cs typeface="+mj-cs"/>
                </a:rPr>
                <a:t>Leading hardware, at scale, on demand</a:t>
              </a:r>
            </a:p>
          </p:txBody>
        </p:sp>
        <p:cxnSp>
          <p:nvCxnSpPr>
            <p:cNvPr id="39" name="Straight Arrow Connector 38"/>
            <p:cNvCxnSpPr>
              <a:cxnSpLocks/>
            </p:cNvCxnSpPr>
            <p:nvPr/>
          </p:nvCxnSpPr>
          <p:spPr>
            <a:xfrm flipV="1">
              <a:off x="7268450" y="5719424"/>
              <a:ext cx="1737113" cy="3696"/>
            </a:xfrm>
            <a:prstGeom prst="straightConnector1">
              <a:avLst/>
            </a:prstGeom>
            <a:solidFill>
              <a:srgbClr val="FFFFFF">
                <a:lumMod val="85000"/>
              </a:srgbClr>
            </a:solidFill>
            <a:ln w="19050" cap="flat" cmpd="sng" algn="ctr">
              <a:solidFill>
                <a:schemeClr val="bg1">
                  <a:lumMod val="50000"/>
                </a:schemeClr>
              </a:solidFill>
              <a:prstDash val="solid"/>
              <a:headEnd type="none"/>
              <a:tailEnd type="triangle" w="lg" len="med"/>
            </a:ln>
            <a:effectLst/>
          </p:spPr>
        </p:cxnSp>
      </p:grpSp>
    </p:spTree>
    <p:extLst>
      <p:ext uri="{BB962C8B-B14F-4D97-AF65-F5344CB8AC3E}">
        <p14:creationId xmlns:p14="http://schemas.microsoft.com/office/powerpoint/2010/main" val="24112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0" name="Straight Connector 369"/>
          <p:cNvCxnSpPr>
            <a:cxnSpLocks/>
          </p:cNvCxnSpPr>
          <p:nvPr/>
        </p:nvCxnSpPr>
        <p:spPr>
          <a:xfrm flipH="1" flipV="1">
            <a:off x="5951287" y="-314390"/>
            <a:ext cx="107888" cy="124485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a:cxnSpLocks/>
          </p:cNvCxnSpPr>
          <p:nvPr/>
        </p:nvCxnSpPr>
        <p:spPr>
          <a:xfrm>
            <a:off x="9428589" y="2133831"/>
            <a:ext cx="1792596" cy="131125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a:cxnSpLocks/>
          </p:cNvCxnSpPr>
          <p:nvPr/>
        </p:nvCxnSpPr>
        <p:spPr>
          <a:xfrm>
            <a:off x="2457385" y="2050840"/>
            <a:ext cx="692971" cy="83820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a:cxnSpLocks/>
          </p:cNvCxnSpPr>
          <p:nvPr/>
        </p:nvCxnSpPr>
        <p:spPr>
          <a:xfrm>
            <a:off x="1378509" y="5924423"/>
            <a:ext cx="116186" cy="108925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a:cxnSpLocks/>
          </p:cNvCxnSpPr>
          <p:nvPr/>
        </p:nvCxnSpPr>
        <p:spPr>
          <a:xfrm flipH="1" flipV="1">
            <a:off x="-36479" y="5532293"/>
            <a:ext cx="1402541" cy="39835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a:off x="11572939" y="1647132"/>
            <a:ext cx="768618" cy="42181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a:cxnSpLocks/>
          </p:cNvCxnSpPr>
          <p:nvPr/>
        </p:nvCxnSpPr>
        <p:spPr>
          <a:xfrm>
            <a:off x="11167240" y="453272"/>
            <a:ext cx="406655" cy="117846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p:cNvCxnSpPr>
          <p:nvPr/>
        </p:nvCxnSpPr>
        <p:spPr>
          <a:xfrm flipH="1" flipV="1">
            <a:off x="818323" y="1806019"/>
            <a:ext cx="1680559" cy="28216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p:cNvCxnSpPr>
          <p:nvPr/>
        </p:nvCxnSpPr>
        <p:spPr>
          <a:xfrm flipV="1">
            <a:off x="818323" y="673197"/>
            <a:ext cx="1726202" cy="112867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p:cNvCxnSpPr>
          <p:nvPr/>
        </p:nvCxnSpPr>
        <p:spPr>
          <a:xfrm flipV="1">
            <a:off x="2533332" y="673196"/>
            <a:ext cx="1880555" cy="815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cxnSpLocks/>
          </p:cNvCxnSpPr>
          <p:nvPr/>
        </p:nvCxnSpPr>
        <p:spPr>
          <a:xfrm flipV="1">
            <a:off x="4401437" y="-5249"/>
            <a:ext cx="348561" cy="67844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cxnSpLocks/>
          </p:cNvCxnSpPr>
          <p:nvPr/>
        </p:nvCxnSpPr>
        <p:spPr>
          <a:xfrm flipV="1">
            <a:off x="9885037" y="459081"/>
            <a:ext cx="1279713" cy="52284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cxnSpLocks/>
          </p:cNvCxnSpPr>
          <p:nvPr/>
        </p:nvCxnSpPr>
        <p:spPr>
          <a:xfrm flipH="1" flipV="1">
            <a:off x="8480838" y="469040"/>
            <a:ext cx="1384281" cy="52782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a:cxnSpLocks/>
          </p:cNvCxnSpPr>
          <p:nvPr/>
        </p:nvCxnSpPr>
        <p:spPr>
          <a:xfrm flipV="1">
            <a:off x="11169730" y="-48821"/>
            <a:ext cx="209136" cy="52782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a:cxnSpLocks/>
          </p:cNvCxnSpPr>
          <p:nvPr/>
        </p:nvCxnSpPr>
        <p:spPr>
          <a:xfrm flipH="1">
            <a:off x="7699068" y="478998"/>
            <a:ext cx="791731" cy="132950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a:cxnSpLocks/>
            <a:endCxn id="175" idx="2"/>
          </p:cNvCxnSpPr>
          <p:nvPr/>
        </p:nvCxnSpPr>
        <p:spPr>
          <a:xfrm flipV="1">
            <a:off x="5382801" y="1011781"/>
            <a:ext cx="697485" cy="111790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a:cxnSpLocks/>
          </p:cNvCxnSpPr>
          <p:nvPr/>
        </p:nvCxnSpPr>
        <p:spPr>
          <a:xfrm>
            <a:off x="9445188" y="4940984"/>
            <a:ext cx="520766" cy="143573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flipV="1">
            <a:off x="9968028" y="5604908"/>
            <a:ext cx="1224110" cy="77803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cxnSpLocks/>
          </p:cNvCxnSpPr>
          <p:nvPr/>
        </p:nvCxnSpPr>
        <p:spPr>
          <a:xfrm flipV="1">
            <a:off x="7852808" y="4922795"/>
            <a:ext cx="1619246" cy="1231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cxnSpLocks/>
          </p:cNvCxnSpPr>
          <p:nvPr/>
        </p:nvCxnSpPr>
        <p:spPr>
          <a:xfrm>
            <a:off x="11183838" y="5623583"/>
            <a:ext cx="1004827" cy="12478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cxnSpLocks/>
          </p:cNvCxnSpPr>
          <p:nvPr/>
        </p:nvCxnSpPr>
        <p:spPr>
          <a:xfrm flipV="1">
            <a:off x="927040" y="3511473"/>
            <a:ext cx="1498809" cy="59753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cxnSpLocks/>
          </p:cNvCxnSpPr>
          <p:nvPr/>
        </p:nvCxnSpPr>
        <p:spPr>
          <a:xfrm flipH="1">
            <a:off x="2366096" y="3481596"/>
            <a:ext cx="64732" cy="143407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cxnSpLocks/>
          </p:cNvCxnSpPr>
          <p:nvPr/>
        </p:nvCxnSpPr>
        <p:spPr>
          <a:xfrm flipH="1">
            <a:off x="9398132" y="996860"/>
            <a:ext cx="491054" cy="107391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175" idx="2"/>
            <a:endCxn id="268" idx="5"/>
          </p:cNvCxnSpPr>
          <p:nvPr/>
        </p:nvCxnSpPr>
        <p:spPr>
          <a:xfrm>
            <a:off x="6080286" y="1011780"/>
            <a:ext cx="1618780" cy="80170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cxnSpLocks/>
          </p:cNvCxnSpPr>
          <p:nvPr/>
        </p:nvCxnSpPr>
        <p:spPr>
          <a:xfrm flipH="1" flipV="1">
            <a:off x="8044204" y="-125442"/>
            <a:ext cx="455928" cy="60257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cxnSpLocks/>
            <a:endCxn id="264" idx="3"/>
          </p:cNvCxnSpPr>
          <p:nvPr/>
        </p:nvCxnSpPr>
        <p:spPr>
          <a:xfrm flipH="1">
            <a:off x="11114492" y="2160590"/>
            <a:ext cx="1287232" cy="135430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cxnSpLocks/>
          </p:cNvCxnSpPr>
          <p:nvPr/>
        </p:nvCxnSpPr>
        <p:spPr>
          <a:xfrm flipV="1">
            <a:off x="9698308" y="3428483"/>
            <a:ext cx="1531175" cy="39420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cxnSpLocks/>
          </p:cNvCxnSpPr>
          <p:nvPr/>
        </p:nvCxnSpPr>
        <p:spPr>
          <a:xfrm flipV="1">
            <a:off x="11171390" y="3416034"/>
            <a:ext cx="24898" cy="220339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a:stCxn id="201" idx="2"/>
            <a:endCxn id="257" idx="4"/>
          </p:cNvCxnSpPr>
          <p:nvPr/>
        </p:nvCxnSpPr>
        <p:spPr>
          <a:xfrm flipH="1">
            <a:off x="1370210" y="5056549"/>
            <a:ext cx="877383" cy="86994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a:cxnSpLocks/>
          </p:cNvCxnSpPr>
          <p:nvPr/>
        </p:nvCxnSpPr>
        <p:spPr>
          <a:xfrm>
            <a:off x="2366096" y="4945550"/>
            <a:ext cx="1284694" cy="98592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a:cxnSpLocks/>
          </p:cNvCxnSpPr>
          <p:nvPr/>
        </p:nvCxnSpPr>
        <p:spPr>
          <a:xfrm>
            <a:off x="3650789" y="5931476"/>
            <a:ext cx="363498" cy="98094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a:cxnSpLocks/>
          </p:cNvCxnSpPr>
          <p:nvPr/>
        </p:nvCxnSpPr>
        <p:spPr>
          <a:xfrm flipH="1">
            <a:off x="3620913" y="4940570"/>
            <a:ext cx="1314570" cy="99090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a:cxnSpLocks/>
          </p:cNvCxnSpPr>
          <p:nvPr/>
        </p:nvCxnSpPr>
        <p:spPr>
          <a:xfrm>
            <a:off x="4945441" y="4950529"/>
            <a:ext cx="1169118" cy="107922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a:cxnSpLocks/>
          </p:cNvCxnSpPr>
          <p:nvPr/>
        </p:nvCxnSpPr>
        <p:spPr>
          <a:xfrm flipH="1" flipV="1">
            <a:off x="-285450" y="3075773"/>
            <a:ext cx="1201287" cy="103323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a:endCxn id="254" idx="5"/>
          </p:cNvCxnSpPr>
          <p:nvPr/>
        </p:nvCxnSpPr>
        <p:spPr>
          <a:xfrm flipV="1">
            <a:off x="-150088" y="595362"/>
            <a:ext cx="971775" cy="21699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a:cxnSpLocks/>
          </p:cNvCxnSpPr>
          <p:nvPr/>
        </p:nvCxnSpPr>
        <p:spPr>
          <a:xfrm flipH="1">
            <a:off x="8209066" y="6133537"/>
            <a:ext cx="75477" cy="88686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a:cxnSpLocks/>
          </p:cNvCxnSpPr>
          <p:nvPr/>
        </p:nvCxnSpPr>
        <p:spPr>
          <a:xfrm flipH="1" flipV="1">
            <a:off x="2236992" y="-17507"/>
            <a:ext cx="294049" cy="70315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2103861" y="1695506"/>
            <a:ext cx="746876" cy="746876"/>
            <a:chOff x="2146048" y="1729008"/>
            <a:chExt cx="761852" cy="761852"/>
          </a:xfrm>
        </p:grpSpPr>
        <p:sp>
          <p:nvSpPr>
            <p:cNvPr id="177" name="Oval 176"/>
            <p:cNvSpPr/>
            <p:nvPr/>
          </p:nvSpPr>
          <p:spPr bwMode="auto">
            <a:xfrm>
              <a:off x="2146048" y="1729008"/>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mj-lt"/>
              </a:endParaRPr>
            </a:p>
          </p:txBody>
        </p:sp>
        <p:grpSp>
          <p:nvGrpSpPr>
            <p:cNvPr id="178" name="Group 177"/>
            <p:cNvGrpSpPr/>
            <p:nvPr/>
          </p:nvGrpSpPr>
          <p:grpSpPr>
            <a:xfrm>
              <a:off x="2374654" y="1987574"/>
              <a:ext cx="304639" cy="244720"/>
              <a:chOff x="3703676" y="2644877"/>
              <a:chExt cx="304683" cy="244755"/>
            </a:xfrm>
          </p:grpSpPr>
          <p:sp>
            <p:nvSpPr>
              <p:cNvPr id="179" name="Freeform 50"/>
              <p:cNvSpPr>
                <a:spLocks/>
              </p:cNvSpPr>
              <p:nvPr/>
            </p:nvSpPr>
            <p:spPr bwMode="auto">
              <a:xfrm>
                <a:off x="3703676" y="2644877"/>
                <a:ext cx="125646" cy="147547"/>
              </a:xfrm>
              <a:custGeom>
                <a:avLst/>
                <a:gdLst>
                  <a:gd name="T0" fmla="*/ 0 w 433"/>
                  <a:gd name="T1" fmla="*/ 589 h 589"/>
                  <a:gd name="T2" fmla="*/ 227 w 433"/>
                  <a:gd name="T3" fmla="*/ 0 h 589"/>
                  <a:gd name="T4" fmla="*/ 433 w 433"/>
                  <a:gd name="T5" fmla="*/ 589 h 589"/>
                </a:gdLst>
                <a:ahLst/>
                <a:cxnLst>
                  <a:cxn ang="0">
                    <a:pos x="T0" y="T1"/>
                  </a:cxn>
                  <a:cxn ang="0">
                    <a:pos x="T2" y="T3"/>
                  </a:cxn>
                  <a:cxn ang="0">
                    <a:pos x="T4" y="T5"/>
                  </a:cxn>
                </a:cxnLst>
                <a:rect l="0" t="0" r="r" b="b"/>
                <a:pathLst>
                  <a:path w="433" h="589">
                    <a:moveTo>
                      <a:pt x="0" y="589"/>
                    </a:moveTo>
                    <a:lnTo>
                      <a:pt x="227" y="0"/>
                    </a:lnTo>
                    <a:lnTo>
                      <a:pt x="433" y="589"/>
                    </a:lnTo>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mj-lt"/>
                </a:endParaRPr>
              </a:p>
            </p:txBody>
          </p:sp>
          <p:sp>
            <p:nvSpPr>
              <p:cNvPr id="180" name="Line 51"/>
              <p:cNvSpPr>
                <a:spLocks noChangeShapeType="1"/>
              </p:cNvSpPr>
              <p:nvPr/>
            </p:nvSpPr>
            <p:spPr bwMode="auto">
              <a:xfrm>
                <a:off x="3724859" y="2736130"/>
                <a:ext cx="85311" cy="0"/>
              </a:xfrm>
              <a:prstGeom prst="line">
                <a:avLst/>
              </a:pr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mj-lt"/>
                </a:endParaRPr>
              </a:p>
            </p:txBody>
          </p:sp>
          <p:sp>
            <p:nvSpPr>
              <p:cNvPr id="181" name="Freeform 52"/>
              <p:cNvSpPr>
                <a:spLocks/>
              </p:cNvSpPr>
              <p:nvPr/>
            </p:nvSpPr>
            <p:spPr bwMode="auto">
              <a:xfrm>
                <a:off x="3848763" y="2778785"/>
                <a:ext cx="159596" cy="110847"/>
              </a:xfrm>
              <a:custGeom>
                <a:avLst/>
                <a:gdLst>
                  <a:gd name="T0" fmla="*/ 122 w 165"/>
                  <a:gd name="T1" fmla="*/ 0 h 114"/>
                  <a:gd name="T2" fmla="*/ 54 w 165"/>
                  <a:gd name="T3" fmla="*/ 96 h 114"/>
                  <a:gd name="T4" fmla="*/ 44 w 165"/>
                  <a:gd name="T5" fmla="*/ 32 h 114"/>
                  <a:gd name="T6" fmla="*/ 161 w 165"/>
                  <a:gd name="T7" fmla="*/ 55 h 114"/>
                  <a:gd name="T8" fmla="*/ 96 w 165"/>
                  <a:gd name="T9" fmla="*/ 114 h 114"/>
                </a:gdLst>
                <a:ahLst/>
                <a:cxnLst>
                  <a:cxn ang="0">
                    <a:pos x="T0" y="T1"/>
                  </a:cxn>
                  <a:cxn ang="0">
                    <a:pos x="T2" y="T3"/>
                  </a:cxn>
                  <a:cxn ang="0">
                    <a:pos x="T4" y="T5"/>
                  </a:cxn>
                  <a:cxn ang="0">
                    <a:pos x="T6" y="T7"/>
                  </a:cxn>
                  <a:cxn ang="0">
                    <a:pos x="T8" y="T9"/>
                  </a:cxn>
                </a:cxnLst>
                <a:rect l="0" t="0" r="r" b="b"/>
                <a:pathLst>
                  <a:path w="165" h="114">
                    <a:moveTo>
                      <a:pt x="122" y="0"/>
                    </a:moveTo>
                    <a:cubicBezTo>
                      <a:pt x="122" y="0"/>
                      <a:pt x="121" y="82"/>
                      <a:pt x="54" y="96"/>
                    </a:cubicBezTo>
                    <a:cubicBezTo>
                      <a:pt x="0" y="108"/>
                      <a:pt x="3" y="51"/>
                      <a:pt x="44" y="32"/>
                    </a:cubicBezTo>
                    <a:cubicBezTo>
                      <a:pt x="87" y="12"/>
                      <a:pt x="158" y="21"/>
                      <a:pt x="161" y="55"/>
                    </a:cubicBezTo>
                    <a:cubicBezTo>
                      <a:pt x="165" y="96"/>
                      <a:pt x="125" y="113"/>
                      <a:pt x="96" y="114"/>
                    </a:cubicBezTo>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mj-lt"/>
                </a:endParaRPr>
              </a:p>
            </p:txBody>
          </p:sp>
          <p:sp>
            <p:nvSpPr>
              <p:cNvPr id="182" name="Freeform 53"/>
              <p:cNvSpPr>
                <a:spLocks/>
              </p:cNvSpPr>
              <p:nvPr/>
            </p:nvSpPr>
            <p:spPr bwMode="auto">
              <a:xfrm>
                <a:off x="3903026" y="2707983"/>
                <a:ext cx="20312" cy="155534"/>
              </a:xfrm>
              <a:custGeom>
                <a:avLst/>
                <a:gdLst>
                  <a:gd name="T0" fmla="*/ 12 w 21"/>
                  <a:gd name="T1" fmla="*/ 0 h 160"/>
                  <a:gd name="T2" fmla="*/ 21 w 21"/>
                  <a:gd name="T3" fmla="*/ 160 h 160"/>
                </a:gdLst>
                <a:ahLst/>
                <a:cxnLst>
                  <a:cxn ang="0">
                    <a:pos x="T0" y="T1"/>
                  </a:cxn>
                  <a:cxn ang="0">
                    <a:pos x="T2" y="T3"/>
                  </a:cxn>
                </a:cxnLst>
                <a:rect l="0" t="0" r="r" b="b"/>
                <a:pathLst>
                  <a:path w="21" h="160">
                    <a:moveTo>
                      <a:pt x="12" y="0"/>
                    </a:moveTo>
                    <a:cubicBezTo>
                      <a:pt x="12" y="0"/>
                      <a:pt x="0" y="126"/>
                      <a:pt x="21" y="160"/>
                    </a:cubicBezTo>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mj-lt"/>
                </a:endParaRPr>
              </a:p>
            </p:txBody>
          </p:sp>
          <p:sp>
            <p:nvSpPr>
              <p:cNvPr id="183" name="Freeform 54"/>
              <p:cNvSpPr>
                <a:spLocks/>
              </p:cNvSpPr>
              <p:nvPr/>
            </p:nvSpPr>
            <p:spPr bwMode="auto">
              <a:xfrm>
                <a:off x="3859500" y="2740192"/>
                <a:ext cx="135221" cy="15379"/>
              </a:xfrm>
              <a:custGeom>
                <a:avLst/>
                <a:gdLst>
                  <a:gd name="T0" fmla="*/ 0 w 140"/>
                  <a:gd name="T1" fmla="*/ 7 h 16"/>
                  <a:gd name="T2" fmla="*/ 140 w 140"/>
                  <a:gd name="T3" fmla="*/ 0 h 16"/>
                </a:gdLst>
                <a:ahLst/>
                <a:cxnLst>
                  <a:cxn ang="0">
                    <a:pos x="T0" y="T1"/>
                  </a:cxn>
                  <a:cxn ang="0">
                    <a:pos x="T2" y="T3"/>
                  </a:cxn>
                </a:cxnLst>
                <a:rect l="0" t="0" r="r" b="b"/>
                <a:pathLst>
                  <a:path w="140" h="16">
                    <a:moveTo>
                      <a:pt x="0" y="7"/>
                    </a:moveTo>
                    <a:cubicBezTo>
                      <a:pt x="0" y="7"/>
                      <a:pt x="75" y="16"/>
                      <a:pt x="140" y="0"/>
                    </a:cubicBezTo>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mj-lt"/>
                </a:endParaRPr>
              </a:p>
            </p:txBody>
          </p:sp>
        </p:grpSp>
      </p:grpSp>
      <p:grpSp>
        <p:nvGrpSpPr>
          <p:cNvPr id="4" name="Group 3"/>
          <p:cNvGrpSpPr/>
          <p:nvPr/>
        </p:nvGrpSpPr>
        <p:grpSpPr>
          <a:xfrm>
            <a:off x="5722563" y="574312"/>
            <a:ext cx="746876" cy="746876"/>
            <a:chOff x="5837312" y="585332"/>
            <a:chExt cx="761852" cy="761852"/>
          </a:xfrm>
        </p:grpSpPr>
        <p:sp>
          <p:nvSpPr>
            <p:cNvPr id="173" name="Oval 172"/>
            <p:cNvSpPr/>
            <p:nvPr/>
          </p:nvSpPr>
          <p:spPr bwMode="auto">
            <a:xfrm>
              <a:off x="5837312" y="585332"/>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mj-lt"/>
              </a:endParaRPr>
            </a:p>
          </p:txBody>
        </p:sp>
        <p:sp>
          <p:nvSpPr>
            <p:cNvPr id="174" name="Freeform 30"/>
            <p:cNvSpPr>
              <a:spLocks/>
            </p:cNvSpPr>
            <p:nvPr/>
          </p:nvSpPr>
          <p:spPr bwMode="auto">
            <a:xfrm>
              <a:off x="6070621" y="848786"/>
              <a:ext cx="237335" cy="194749"/>
            </a:xfrm>
            <a:custGeom>
              <a:avLst/>
              <a:gdLst>
                <a:gd name="T0" fmla="*/ 496 w 496"/>
                <a:gd name="T1" fmla="*/ 63 h 407"/>
                <a:gd name="T2" fmla="*/ 496 w 496"/>
                <a:gd name="T3" fmla="*/ 0 h 407"/>
                <a:gd name="T4" fmla="*/ 0 w 496"/>
                <a:gd name="T5" fmla="*/ 0 h 407"/>
                <a:gd name="T6" fmla="*/ 0 w 496"/>
                <a:gd name="T7" fmla="*/ 298 h 407"/>
                <a:gd name="T8" fmla="*/ 63 w 496"/>
                <a:gd name="T9" fmla="*/ 298 h 407"/>
                <a:gd name="T10" fmla="*/ 63 w 496"/>
                <a:gd name="T11" fmla="*/ 407 h 407"/>
                <a:gd name="T12" fmla="*/ 171 w 496"/>
                <a:gd name="T13" fmla="*/ 298 h 407"/>
                <a:gd name="T14" fmla="*/ 225 w 496"/>
                <a:gd name="T15" fmla="*/ 298 h 4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6" h="407">
                  <a:moveTo>
                    <a:pt x="496" y="63"/>
                  </a:moveTo>
                  <a:lnTo>
                    <a:pt x="496" y="0"/>
                  </a:lnTo>
                  <a:lnTo>
                    <a:pt x="0" y="0"/>
                  </a:lnTo>
                  <a:lnTo>
                    <a:pt x="0" y="298"/>
                  </a:lnTo>
                  <a:lnTo>
                    <a:pt x="63" y="298"/>
                  </a:lnTo>
                  <a:lnTo>
                    <a:pt x="63" y="407"/>
                  </a:lnTo>
                  <a:lnTo>
                    <a:pt x="171" y="298"/>
                  </a:lnTo>
                  <a:lnTo>
                    <a:pt x="225" y="298"/>
                  </a:lnTo>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mj-lt"/>
              </a:endParaRPr>
            </a:p>
          </p:txBody>
        </p:sp>
        <p:sp>
          <p:nvSpPr>
            <p:cNvPr id="175" name="Freeform 31"/>
            <p:cNvSpPr>
              <a:spLocks/>
            </p:cNvSpPr>
            <p:nvPr/>
          </p:nvSpPr>
          <p:spPr bwMode="auto">
            <a:xfrm>
              <a:off x="6202208" y="902857"/>
              <a:ext cx="163647" cy="180872"/>
            </a:xfrm>
            <a:custGeom>
              <a:avLst/>
              <a:gdLst>
                <a:gd name="T0" fmla="*/ 342 w 342"/>
                <a:gd name="T1" fmla="*/ 0 h 378"/>
                <a:gd name="T2" fmla="*/ 0 w 342"/>
                <a:gd name="T3" fmla="*/ 0 h 378"/>
                <a:gd name="T4" fmla="*/ 0 w 342"/>
                <a:gd name="T5" fmla="*/ 269 h 378"/>
                <a:gd name="T6" fmla="*/ 167 w 342"/>
                <a:gd name="T7" fmla="*/ 269 h 378"/>
                <a:gd name="T8" fmla="*/ 280 w 342"/>
                <a:gd name="T9" fmla="*/ 378 h 378"/>
                <a:gd name="T10" fmla="*/ 280 w 342"/>
                <a:gd name="T11" fmla="*/ 269 h 378"/>
                <a:gd name="T12" fmla="*/ 342 w 342"/>
                <a:gd name="T13" fmla="*/ 269 h 378"/>
                <a:gd name="T14" fmla="*/ 342 w 342"/>
                <a:gd name="T15" fmla="*/ 0 h 3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2" h="378">
                  <a:moveTo>
                    <a:pt x="342" y="0"/>
                  </a:moveTo>
                  <a:lnTo>
                    <a:pt x="0" y="0"/>
                  </a:lnTo>
                  <a:lnTo>
                    <a:pt x="0" y="269"/>
                  </a:lnTo>
                  <a:lnTo>
                    <a:pt x="167" y="269"/>
                  </a:lnTo>
                  <a:lnTo>
                    <a:pt x="280" y="378"/>
                  </a:lnTo>
                  <a:lnTo>
                    <a:pt x="280" y="269"/>
                  </a:lnTo>
                  <a:lnTo>
                    <a:pt x="342" y="269"/>
                  </a:lnTo>
                  <a:lnTo>
                    <a:pt x="342" y="0"/>
                  </a:lnTo>
                  <a:close/>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mj-lt"/>
              </a:endParaRPr>
            </a:p>
          </p:txBody>
        </p:sp>
      </p:grpSp>
      <p:grpSp>
        <p:nvGrpSpPr>
          <p:cNvPr id="7" name="Group 6"/>
          <p:cNvGrpSpPr/>
          <p:nvPr/>
        </p:nvGrpSpPr>
        <p:grpSpPr>
          <a:xfrm>
            <a:off x="5722563" y="5543275"/>
            <a:ext cx="746876" cy="746876"/>
            <a:chOff x="5837312" y="5653933"/>
            <a:chExt cx="761852" cy="761852"/>
          </a:xfrm>
        </p:grpSpPr>
        <p:sp>
          <p:nvSpPr>
            <p:cNvPr id="169" name="Oval 168"/>
            <p:cNvSpPr/>
            <p:nvPr/>
          </p:nvSpPr>
          <p:spPr bwMode="auto">
            <a:xfrm>
              <a:off x="5837312" y="5653933"/>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mj-lt"/>
              </a:endParaRPr>
            </a:p>
          </p:txBody>
        </p:sp>
        <p:sp>
          <p:nvSpPr>
            <p:cNvPr id="170" name="Oval 169"/>
            <p:cNvSpPr/>
            <p:nvPr/>
          </p:nvSpPr>
          <p:spPr bwMode="auto">
            <a:xfrm>
              <a:off x="6072456" y="5889277"/>
              <a:ext cx="185879" cy="185879"/>
            </a:xfrm>
            <a:prstGeom prst="ellipse">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mj-lt"/>
              </a:endParaRPr>
            </a:p>
          </p:txBody>
        </p:sp>
        <p:cxnSp>
          <p:nvCxnSpPr>
            <p:cNvPr id="171" name="Straight Connector 170"/>
            <p:cNvCxnSpPr/>
            <p:nvPr/>
          </p:nvCxnSpPr>
          <p:spPr>
            <a:xfrm>
              <a:off x="6230397" y="6046818"/>
              <a:ext cx="133623" cy="133623"/>
            </a:xfrm>
            <a:prstGeom prst="line">
              <a:avLst/>
            </a:prstGeom>
            <a:solidFill>
              <a:srgbClr val="F8F8F8"/>
            </a:solid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5" name="Group 4"/>
          <p:cNvGrpSpPr/>
          <p:nvPr/>
        </p:nvGrpSpPr>
        <p:grpSpPr>
          <a:xfrm>
            <a:off x="9007659" y="1695506"/>
            <a:ext cx="746876" cy="746876"/>
            <a:chOff x="9188281" y="1729008"/>
            <a:chExt cx="761852" cy="761852"/>
          </a:xfrm>
        </p:grpSpPr>
        <p:sp>
          <p:nvSpPr>
            <p:cNvPr id="204" name="Oval 203"/>
            <p:cNvSpPr/>
            <p:nvPr/>
          </p:nvSpPr>
          <p:spPr bwMode="auto">
            <a:xfrm>
              <a:off x="9188281" y="1729008"/>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028" kern="0" dirty="0">
                <a:solidFill>
                  <a:srgbClr val="FF0000"/>
                </a:solidFill>
                <a:latin typeface="+mj-lt"/>
              </a:endParaRPr>
            </a:p>
          </p:txBody>
        </p:sp>
        <p:grpSp>
          <p:nvGrpSpPr>
            <p:cNvPr id="205" name="Group 4"/>
            <p:cNvGrpSpPr>
              <a:grpSpLocks noChangeAspect="1"/>
            </p:cNvGrpSpPr>
            <p:nvPr/>
          </p:nvGrpSpPr>
          <p:grpSpPr bwMode="auto">
            <a:xfrm>
              <a:off x="9424068" y="1961636"/>
              <a:ext cx="292084" cy="294692"/>
              <a:chOff x="5885" y="1310"/>
              <a:chExt cx="224" cy="226"/>
            </a:xfrm>
          </p:grpSpPr>
          <p:sp>
            <p:nvSpPr>
              <p:cNvPr id="206" name="Freeform 5"/>
              <p:cNvSpPr>
                <a:spLocks/>
              </p:cNvSpPr>
              <p:nvPr/>
            </p:nvSpPr>
            <p:spPr bwMode="auto">
              <a:xfrm>
                <a:off x="5885" y="1377"/>
                <a:ext cx="224" cy="120"/>
              </a:xfrm>
              <a:custGeom>
                <a:avLst/>
                <a:gdLst>
                  <a:gd name="T0" fmla="*/ 0 w 308"/>
                  <a:gd name="T1" fmla="*/ 41 h 165"/>
                  <a:gd name="T2" fmla="*/ 41 w 308"/>
                  <a:gd name="T3" fmla="*/ 0 h 165"/>
                  <a:gd name="T4" fmla="*/ 267 w 308"/>
                  <a:gd name="T5" fmla="*/ 0 h 165"/>
                  <a:gd name="T6" fmla="*/ 308 w 308"/>
                  <a:gd name="T7" fmla="*/ 41 h 165"/>
                  <a:gd name="T8" fmla="*/ 308 w 308"/>
                  <a:gd name="T9" fmla="*/ 165 h 165"/>
                  <a:gd name="T10" fmla="*/ 0 w 308"/>
                  <a:gd name="T11" fmla="*/ 165 h 165"/>
                  <a:gd name="T12" fmla="*/ 0 w 308"/>
                  <a:gd name="T13" fmla="*/ 41 h 165"/>
                </a:gdLst>
                <a:ahLst/>
                <a:cxnLst>
                  <a:cxn ang="0">
                    <a:pos x="T0" y="T1"/>
                  </a:cxn>
                  <a:cxn ang="0">
                    <a:pos x="T2" y="T3"/>
                  </a:cxn>
                  <a:cxn ang="0">
                    <a:pos x="T4" y="T5"/>
                  </a:cxn>
                  <a:cxn ang="0">
                    <a:pos x="T6" y="T7"/>
                  </a:cxn>
                  <a:cxn ang="0">
                    <a:pos x="T8" y="T9"/>
                  </a:cxn>
                  <a:cxn ang="0">
                    <a:pos x="T10" y="T11"/>
                  </a:cxn>
                  <a:cxn ang="0">
                    <a:pos x="T12" y="T13"/>
                  </a:cxn>
                </a:cxnLst>
                <a:rect l="0" t="0" r="r" b="b"/>
                <a:pathLst>
                  <a:path w="308" h="165">
                    <a:moveTo>
                      <a:pt x="0" y="41"/>
                    </a:moveTo>
                    <a:cubicBezTo>
                      <a:pt x="0" y="18"/>
                      <a:pt x="18" y="0"/>
                      <a:pt x="41" y="0"/>
                    </a:cubicBezTo>
                    <a:cubicBezTo>
                      <a:pt x="267" y="0"/>
                      <a:pt x="267" y="0"/>
                      <a:pt x="267" y="0"/>
                    </a:cubicBezTo>
                    <a:cubicBezTo>
                      <a:pt x="290" y="0"/>
                      <a:pt x="308" y="18"/>
                      <a:pt x="308" y="41"/>
                    </a:cubicBezTo>
                    <a:cubicBezTo>
                      <a:pt x="308" y="165"/>
                      <a:pt x="308" y="165"/>
                      <a:pt x="308" y="165"/>
                    </a:cubicBezTo>
                    <a:cubicBezTo>
                      <a:pt x="0" y="165"/>
                      <a:pt x="0" y="165"/>
                      <a:pt x="0" y="165"/>
                    </a:cubicBezTo>
                    <a:lnTo>
                      <a:pt x="0" y="41"/>
                    </a:lnTo>
                    <a:close/>
                  </a:path>
                </a:pathLst>
              </a:custGeom>
              <a:noFill/>
              <a:ln w="19050">
                <a:solidFill>
                  <a:schemeClr val="accent3"/>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mj-lt"/>
                </a:endParaRPr>
              </a:p>
            </p:txBody>
          </p:sp>
          <p:sp>
            <p:nvSpPr>
              <p:cNvPr id="207" name="Line 6"/>
              <p:cNvSpPr>
                <a:spLocks noChangeShapeType="1"/>
              </p:cNvSpPr>
              <p:nvPr/>
            </p:nvSpPr>
            <p:spPr bwMode="auto">
              <a:xfrm>
                <a:off x="5918" y="1516"/>
                <a:ext cx="158" cy="0"/>
              </a:xfrm>
              <a:prstGeom prst="line">
                <a:avLst/>
              </a:prstGeom>
              <a:noFill/>
              <a:ln w="19050">
                <a:solidFill>
                  <a:schemeClr val="accent3"/>
                </a:solidFill>
                <a:headEnd type="none" w="med" len="med"/>
                <a:tailEnd type="none" w="med" len="med"/>
              </a:ln>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mj-lt"/>
                </a:endParaRPr>
              </a:p>
            </p:txBody>
          </p:sp>
          <p:sp>
            <p:nvSpPr>
              <p:cNvPr id="208" name="Line 7"/>
              <p:cNvSpPr>
                <a:spLocks noChangeShapeType="1"/>
              </p:cNvSpPr>
              <p:nvPr/>
            </p:nvSpPr>
            <p:spPr bwMode="auto">
              <a:xfrm>
                <a:off x="5942" y="1536"/>
                <a:ext cx="110" cy="0"/>
              </a:xfrm>
              <a:prstGeom prst="line">
                <a:avLst/>
              </a:prstGeom>
              <a:noFill/>
              <a:ln w="19050">
                <a:solidFill>
                  <a:schemeClr val="accent3"/>
                </a:solidFill>
                <a:headEnd type="none" w="med" len="med"/>
                <a:tailEnd type="none" w="med" len="med"/>
              </a:ln>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mj-lt"/>
                </a:endParaRPr>
              </a:p>
            </p:txBody>
          </p:sp>
          <p:sp>
            <p:nvSpPr>
              <p:cNvPr id="209" name="Line 8"/>
              <p:cNvSpPr>
                <a:spLocks noChangeShapeType="1"/>
              </p:cNvSpPr>
              <p:nvPr/>
            </p:nvSpPr>
            <p:spPr bwMode="auto">
              <a:xfrm flipV="1">
                <a:off x="5997" y="1326"/>
                <a:ext cx="0" cy="50"/>
              </a:xfrm>
              <a:prstGeom prst="line">
                <a:avLst/>
              </a:prstGeom>
              <a:noFill/>
              <a:ln w="19050">
                <a:solidFill>
                  <a:schemeClr val="accent3"/>
                </a:solidFill>
                <a:headEnd type="none" w="med" len="med"/>
                <a:tailEnd type="none" w="med" len="med"/>
              </a:ln>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mj-lt"/>
                </a:endParaRPr>
              </a:p>
            </p:txBody>
          </p:sp>
          <p:sp>
            <p:nvSpPr>
              <p:cNvPr id="210" name="Oval 9"/>
              <p:cNvSpPr>
                <a:spLocks noChangeArrowheads="1"/>
              </p:cNvSpPr>
              <p:nvPr/>
            </p:nvSpPr>
            <p:spPr bwMode="auto">
              <a:xfrm>
                <a:off x="5988" y="1310"/>
                <a:ext cx="18" cy="17"/>
              </a:xfrm>
              <a:prstGeom prst="ellipse">
                <a:avLst/>
              </a:prstGeom>
              <a:noFill/>
              <a:ln w="19050">
                <a:solidFill>
                  <a:schemeClr val="accent3"/>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mj-lt"/>
                </a:endParaRPr>
              </a:p>
            </p:txBody>
          </p:sp>
          <p:sp>
            <p:nvSpPr>
              <p:cNvPr id="211" name="Oval 10"/>
              <p:cNvSpPr>
                <a:spLocks noChangeArrowheads="1"/>
              </p:cNvSpPr>
              <p:nvPr/>
            </p:nvSpPr>
            <p:spPr bwMode="auto">
              <a:xfrm>
                <a:off x="5929" y="1410"/>
                <a:ext cx="31" cy="32"/>
              </a:xfrm>
              <a:prstGeom prst="ellipse">
                <a:avLst/>
              </a:prstGeom>
              <a:noFill/>
              <a:ln w="19050">
                <a:solidFill>
                  <a:schemeClr val="accent3"/>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mj-lt"/>
                </a:endParaRPr>
              </a:p>
            </p:txBody>
          </p:sp>
          <p:sp>
            <p:nvSpPr>
              <p:cNvPr id="212" name="Oval 11"/>
              <p:cNvSpPr>
                <a:spLocks noChangeArrowheads="1"/>
              </p:cNvSpPr>
              <p:nvPr/>
            </p:nvSpPr>
            <p:spPr bwMode="auto">
              <a:xfrm>
                <a:off x="6034" y="1410"/>
                <a:ext cx="31" cy="32"/>
              </a:xfrm>
              <a:prstGeom prst="ellipse">
                <a:avLst/>
              </a:prstGeom>
              <a:noFill/>
              <a:ln w="19050">
                <a:solidFill>
                  <a:schemeClr val="accent3"/>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mj-lt"/>
                </a:endParaRPr>
              </a:p>
            </p:txBody>
          </p:sp>
        </p:grpSp>
      </p:grpSp>
      <p:grpSp>
        <p:nvGrpSpPr>
          <p:cNvPr id="2" name="Group 1"/>
          <p:cNvGrpSpPr/>
          <p:nvPr/>
        </p:nvGrpSpPr>
        <p:grpSpPr>
          <a:xfrm>
            <a:off x="2000196" y="4555513"/>
            <a:ext cx="746876" cy="746876"/>
            <a:chOff x="2040304" y="4646364"/>
            <a:chExt cx="761852" cy="761852"/>
          </a:xfrm>
        </p:grpSpPr>
        <p:sp>
          <p:nvSpPr>
            <p:cNvPr id="197" name="Oval 196"/>
            <p:cNvSpPr/>
            <p:nvPr/>
          </p:nvSpPr>
          <p:spPr bwMode="auto">
            <a:xfrm>
              <a:off x="2040304" y="4646364"/>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mj-lt"/>
              </a:endParaRPr>
            </a:p>
          </p:txBody>
        </p:sp>
        <p:grpSp>
          <p:nvGrpSpPr>
            <p:cNvPr id="198" name="Group 4"/>
            <p:cNvGrpSpPr>
              <a:grpSpLocks noChangeAspect="1"/>
            </p:cNvGrpSpPr>
            <p:nvPr/>
          </p:nvGrpSpPr>
          <p:grpSpPr bwMode="auto">
            <a:xfrm>
              <a:off x="2291073" y="4836817"/>
              <a:ext cx="260313" cy="380945"/>
              <a:chOff x="3526" y="3353"/>
              <a:chExt cx="164" cy="240"/>
            </a:xfrm>
          </p:grpSpPr>
          <p:sp>
            <p:nvSpPr>
              <p:cNvPr id="199" name="Freeform 5"/>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9050">
                <a:solidFill>
                  <a:schemeClr val="accent3"/>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mj-lt"/>
                </a:endParaRPr>
              </a:p>
            </p:txBody>
          </p:sp>
          <p:sp>
            <p:nvSpPr>
              <p:cNvPr id="200" name="Freeform 6"/>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9050">
                <a:solidFill>
                  <a:schemeClr val="accent3"/>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mj-lt"/>
                </a:endParaRPr>
              </a:p>
            </p:txBody>
          </p:sp>
          <p:sp>
            <p:nvSpPr>
              <p:cNvPr id="201" name="Freeform 7"/>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9050">
                <a:solidFill>
                  <a:schemeClr val="accent3"/>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961" kern="0" dirty="0">
                  <a:gradFill>
                    <a:gsLst>
                      <a:gs pos="5439">
                        <a:srgbClr val="F8F8F8"/>
                      </a:gs>
                      <a:gs pos="10000">
                        <a:srgbClr val="F8F8F8"/>
                      </a:gs>
                    </a:gsLst>
                    <a:lin ang="5400000" scaled="0"/>
                  </a:gradFill>
                  <a:latin typeface="+mj-lt"/>
                </a:endParaRPr>
              </a:p>
            </p:txBody>
          </p:sp>
        </p:grpSp>
      </p:grpSp>
      <p:grpSp>
        <p:nvGrpSpPr>
          <p:cNvPr id="6" name="Group 5"/>
          <p:cNvGrpSpPr/>
          <p:nvPr/>
        </p:nvGrpSpPr>
        <p:grpSpPr>
          <a:xfrm>
            <a:off x="9067451" y="4555513"/>
            <a:ext cx="746876" cy="746876"/>
            <a:chOff x="9249272" y="4646364"/>
            <a:chExt cx="761852" cy="761852"/>
          </a:xfrm>
        </p:grpSpPr>
        <p:sp>
          <p:nvSpPr>
            <p:cNvPr id="164" name="Oval 163"/>
            <p:cNvSpPr/>
            <p:nvPr/>
          </p:nvSpPr>
          <p:spPr bwMode="auto">
            <a:xfrm>
              <a:off x="9249272" y="4646364"/>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mj-lt"/>
              </a:endParaRPr>
            </a:p>
          </p:txBody>
        </p:sp>
        <p:sp>
          <p:nvSpPr>
            <p:cNvPr id="165" name="Freeform 24"/>
            <p:cNvSpPr>
              <a:spLocks/>
            </p:cNvSpPr>
            <p:nvPr/>
          </p:nvSpPr>
          <p:spPr bwMode="auto">
            <a:xfrm>
              <a:off x="9433376" y="4918051"/>
              <a:ext cx="393644" cy="218478"/>
            </a:xfrm>
            <a:custGeom>
              <a:avLst/>
              <a:gdLst>
                <a:gd name="T0" fmla="*/ 346 w 346"/>
                <a:gd name="T1" fmla="*/ 95 h 190"/>
                <a:gd name="T2" fmla="*/ 173 w 346"/>
                <a:gd name="T3" fmla="*/ 190 h 190"/>
                <a:gd name="T4" fmla="*/ 3 w 346"/>
                <a:gd name="T5" fmla="*/ 99 h 190"/>
                <a:gd name="T6" fmla="*/ 0 w 346"/>
                <a:gd name="T7" fmla="*/ 95 h 190"/>
                <a:gd name="T8" fmla="*/ 5 w 346"/>
                <a:gd name="T9" fmla="*/ 89 h 190"/>
                <a:gd name="T10" fmla="*/ 173 w 346"/>
                <a:gd name="T11" fmla="*/ 0 h 190"/>
                <a:gd name="T12" fmla="*/ 346 w 346"/>
                <a:gd name="T13" fmla="*/ 95 h 190"/>
              </a:gdLst>
              <a:ahLst/>
              <a:cxnLst>
                <a:cxn ang="0">
                  <a:pos x="T0" y="T1"/>
                </a:cxn>
                <a:cxn ang="0">
                  <a:pos x="T2" y="T3"/>
                </a:cxn>
                <a:cxn ang="0">
                  <a:pos x="T4" y="T5"/>
                </a:cxn>
                <a:cxn ang="0">
                  <a:pos x="T6" y="T7"/>
                </a:cxn>
                <a:cxn ang="0">
                  <a:pos x="T8" y="T9"/>
                </a:cxn>
                <a:cxn ang="0">
                  <a:pos x="T10" y="T11"/>
                </a:cxn>
                <a:cxn ang="0">
                  <a:pos x="T12" y="T13"/>
                </a:cxn>
              </a:cxnLst>
              <a:rect l="0" t="0" r="r" b="b"/>
              <a:pathLst>
                <a:path w="346" h="190">
                  <a:moveTo>
                    <a:pt x="346" y="95"/>
                  </a:moveTo>
                  <a:cubicBezTo>
                    <a:pt x="346" y="95"/>
                    <a:pt x="283" y="190"/>
                    <a:pt x="173" y="190"/>
                  </a:cubicBezTo>
                  <a:cubicBezTo>
                    <a:pt x="77" y="190"/>
                    <a:pt x="17" y="117"/>
                    <a:pt x="3" y="99"/>
                  </a:cubicBezTo>
                  <a:cubicBezTo>
                    <a:pt x="1" y="96"/>
                    <a:pt x="0" y="95"/>
                    <a:pt x="0" y="95"/>
                  </a:cubicBezTo>
                  <a:cubicBezTo>
                    <a:pt x="0" y="95"/>
                    <a:pt x="2" y="93"/>
                    <a:pt x="5" y="89"/>
                  </a:cubicBezTo>
                  <a:cubicBezTo>
                    <a:pt x="21" y="67"/>
                    <a:pt x="80" y="0"/>
                    <a:pt x="173" y="0"/>
                  </a:cubicBezTo>
                  <a:cubicBezTo>
                    <a:pt x="283" y="0"/>
                    <a:pt x="346" y="95"/>
                    <a:pt x="346" y="95"/>
                  </a:cubicBezTo>
                  <a:close/>
                </a:path>
              </a:pathLst>
            </a:cu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mj-lt"/>
              </a:endParaRPr>
            </a:p>
          </p:txBody>
        </p:sp>
        <p:sp>
          <p:nvSpPr>
            <p:cNvPr id="166" name="Oval 25"/>
            <p:cNvSpPr>
              <a:spLocks noChangeArrowheads="1"/>
            </p:cNvSpPr>
            <p:nvPr/>
          </p:nvSpPr>
          <p:spPr bwMode="auto">
            <a:xfrm>
              <a:off x="9532444" y="4933127"/>
              <a:ext cx="195506" cy="188326"/>
            </a:xfrm>
            <a:prstGeom prst="ellipse">
              <a:avLst/>
            </a:pr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mj-lt"/>
              </a:endParaRPr>
            </a:p>
          </p:txBody>
        </p:sp>
        <p:sp>
          <p:nvSpPr>
            <p:cNvPr id="167" name="Oval 26"/>
            <p:cNvSpPr>
              <a:spLocks noChangeArrowheads="1"/>
            </p:cNvSpPr>
            <p:nvPr/>
          </p:nvSpPr>
          <p:spPr bwMode="auto">
            <a:xfrm>
              <a:off x="9608542" y="5006590"/>
              <a:ext cx="43313" cy="41398"/>
            </a:xfrm>
            <a:prstGeom prst="ellipse">
              <a:avLst/>
            </a:prstGeom>
            <a:solidFill>
              <a:schemeClr val="accent2"/>
            </a:solidFill>
            <a:ln>
              <a:solidFill>
                <a:schemeClr val="accent3"/>
              </a:solidFill>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mj-lt"/>
              </a:endParaRPr>
            </a:p>
          </p:txBody>
        </p:sp>
      </p:grpSp>
      <p:sp>
        <p:nvSpPr>
          <p:cNvPr id="251" name="Oval 250"/>
          <p:cNvSpPr/>
          <p:nvPr/>
        </p:nvSpPr>
        <p:spPr bwMode="auto">
          <a:xfrm>
            <a:off x="4287540" y="562091"/>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mj-lt"/>
            </a:endParaRPr>
          </a:p>
        </p:txBody>
      </p:sp>
      <p:sp>
        <p:nvSpPr>
          <p:cNvPr id="252" name="Oval 251"/>
          <p:cNvSpPr/>
          <p:nvPr/>
        </p:nvSpPr>
        <p:spPr bwMode="auto">
          <a:xfrm>
            <a:off x="2420018" y="577417"/>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mj-lt"/>
            </a:endParaRPr>
          </a:p>
        </p:txBody>
      </p:sp>
      <p:sp>
        <p:nvSpPr>
          <p:cNvPr id="253" name="Oval 252"/>
          <p:cNvSpPr/>
          <p:nvPr/>
        </p:nvSpPr>
        <p:spPr bwMode="auto">
          <a:xfrm>
            <a:off x="698370" y="1683284"/>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mj-lt"/>
            </a:endParaRPr>
          </a:p>
        </p:txBody>
      </p:sp>
      <p:sp>
        <p:nvSpPr>
          <p:cNvPr id="254" name="Oval 253"/>
          <p:cNvSpPr/>
          <p:nvPr/>
        </p:nvSpPr>
        <p:spPr bwMode="auto">
          <a:xfrm>
            <a:off x="698370" y="470374"/>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mj-lt"/>
            </a:endParaRPr>
          </a:p>
        </p:txBody>
      </p:sp>
      <p:sp>
        <p:nvSpPr>
          <p:cNvPr id="255" name="Oval 254"/>
          <p:cNvSpPr/>
          <p:nvPr/>
        </p:nvSpPr>
        <p:spPr bwMode="auto">
          <a:xfrm>
            <a:off x="2316658" y="3382397"/>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mj-lt"/>
            </a:endParaRPr>
          </a:p>
        </p:txBody>
      </p:sp>
      <p:sp>
        <p:nvSpPr>
          <p:cNvPr id="256" name="Oval 255"/>
          <p:cNvSpPr/>
          <p:nvPr/>
        </p:nvSpPr>
        <p:spPr bwMode="auto">
          <a:xfrm>
            <a:off x="811685" y="3995790"/>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mj-lt"/>
            </a:endParaRPr>
          </a:p>
        </p:txBody>
      </p:sp>
      <p:sp>
        <p:nvSpPr>
          <p:cNvPr id="257" name="Oval 256"/>
          <p:cNvSpPr/>
          <p:nvPr/>
        </p:nvSpPr>
        <p:spPr bwMode="auto">
          <a:xfrm>
            <a:off x="1259201" y="5803399"/>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mj-lt"/>
            </a:endParaRPr>
          </a:p>
        </p:txBody>
      </p:sp>
      <p:sp>
        <p:nvSpPr>
          <p:cNvPr id="258" name="Oval 257"/>
          <p:cNvSpPr/>
          <p:nvPr/>
        </p:nvSpPr>
        <p:spPr bwMode="auto">
          <a:xfrm>
            <a:off x="3507645" y="5803399"/>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mj-lt"/>
            </a:endParaRPr>
          </a:p>
        </p:txBody>
      </p:sp>
      <p:sp>
        <p:nvSpPr>
          <p:cNvPr id="259" name="Oval 258"/>
          <p:cNvSpPr/>
          <p:nvPr/>
        </p:nvSpPr>
        <p:spPr bwMode="auto">
          <a:xfrm>
            <a:off x="4805170" y="4835928"/>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mj-lt"/>
            </a:endParaRPr>
          </a:p>
        </p:txBody>
      </p:sp>
      <p:sp>
        <p:nvSpPr>
          <p:cNvPr id="260" name="Oval 259"/>
          <p:cNvSpPr/>
          <p:nvPr/>
        </p:nvSpPr>
        <p:spPr bwMode="auto">
          <a:xfrm>
            <a:off x="8168754" y="6030028"/>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mj-lt"/>
            </a:endParaRPr>
          </a:p>
        </p:txBody>
      </p:sp>
      <p:sp>
        <p:nvSpPr>
          <p:cNvPr id="261" name="Oval 260"/>
          <p:cNvSpPr/>
          <p:nvPr/>
        </p:nvSpPr>
        <p:spPr bwMode="auto">
          <a:xfrm>
            <a:off x="9855428" y="6256657"/>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mj-lt"/>
            </a:endParaRPr>
          </a:p>
        </p:txBody>
      </p:sp>
      <p:sp>
        <p:nvSpPr>
          <p:cNvPr id="262" name="Oval 261"/>
          <p:cNvSpPr/>
          <p:nvPr/>
        </p:nvSpPr>
        <p:spPr bwMode="auto">
          <a:xfrm>
            <a:off x="11057377" y="5508374"/>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mj-lt"/>
            </a:endParaRPr>
          </a:p>
        </p:txBody>
      </p:sp>
      <p:sp>
        <p:nvSpPr>
          <p:cNvPr id="263" name="Oval 262"/>
          <p:cNvSpPr/>
          <p:nvPr/>
        </p:nvSpPr>
        <p:spPr bwMode="auto">
          <a:xfrm>
            <a:off x="9598975" y="3706421"/>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mj-lt"/>
            </a:endParaRPr>
          </a:p>
        </p:txBody>
      </p:sp>
      <p:sp>
        <p:nvSpPr>
          <p:cNvPr id="264" name="Oval 263"/>
          <p:cNvSpPr/>
          <p:nvPr/>
        </p:nvSpPr>
        <p:spPr bwMode="auto">
          <a:xfrm>
            <a:off x="11081304" y="3321460"/>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mj-lt"/>
            </a:endParaRPr>
          </a:p>
        </p:txBody>
      </p:sp>
      <p:sp>
        <p:nvSpPr>
          <p:cNvPr id="265" name="Oval 264"/>
          <p:cNvSpPr/>
          <p:nvPr/>
        </p:nvSpPr>
        <p:spPr bwMode="auto">
          <a:xfrm>
            <a:off x="9741914" y="880152"/>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mj-lt"/>
            </a:endParaRPr>
          </a:p>
        </p:txBody>
      </p:sp>
      <p:sp>
        <p:nvSpPr>
          <p:cNvPr id="266" name="Oval 265"/>
          <p:cNvSpPr/>
          <p:nvPr/>
        </p:nvSpPr>
        <p:spPr bwMode="auto">
          <a:xfrm>
            <a:off x="11026598" y="357060"/>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mj-lt"/>
            </a:endParaRPr>
          </a:p>
        </p:txBody>
      </p:sp>
      <p:sp>
        <p:nvSpPr>
          <p:cNvPr id="267" name="Oval 266"/>
          <p:cNvSpPr/>
          <p:nvPr/>
        </p:nvSpPr>
        <p:spPr bwMode="auto">
          <a:xfrm>
            <a:off x="8380865" y="357060"/>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mj-lt"/>
            </a:endParaRPr>
          </a:p>
        </p:txBody>
      </p:sp>
      <p:sp>
        <p:nvSpPr>
          <p:cNvPr id="268" name="Oval 267"/>
          <p:cNvSpPr/>
          <p:nvPr/>
        </p:nvSpPr>
        <p:spPr bwMode="auto">
          <a:xfrm>
            <a:off x="7579080" y="1696933"/>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mj-lt"/>
            </a:endParaRPr>
          </a:p>
        </p:txBody>
      </p:sp>
      <p:sp>
        <p:nvSpPr>
          <p:cNvPr id="269" name="Oval 268"/>
          <p:cNvSpPr/>
          <p:nvPr/>
        </p:nvSpPr>
        <p:spPr bwMode="auto">
          <a:xfrm>
            <a:off x="5254636" y="2021257"/>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mj-lt"/>
            </a:endParaRPr>
          </a:p>
        </p:txBody>
      </p:sp>
      <p:sp>
        <p:nvSpPr>
          <p:cNvPr id="270" name="Oval 269"/>
          <p:cNvSpPr/>
          <p:nvPr/>
        </p:nvSpPr>
        <p:spPr bwMode="auto">
          <a:xfrm>
            <a:off x="7750943" y="4815636"/>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mj-lt"/>
            </a:endParaRPr>
          </a:p>
        </p:txBody>
      </p:sp>
      <p:sp>
        <p:nvSpPr>
          <p:cNvPr id="343" name="Oval 342"/>
          <p:cNvSpPr/>
          <p:nvPr/>
        </p:nvSpPr>
        <p:spPr bwMode="auto">
          <a:xfrm>
            <a:off x="11459624" y="1533818"/>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mj-lt"/>
            </a:endParaRPr>
          </a:p>
        </p:txBody>
      </p:sp>
      <p:sp>
        <p:nvSpPr>
          <p:cNvPr id="361" name="Oval 360"/>
          <p:cNvSpPr/>
          <p:nvPr/>
        </p:nvSpPr>
        <p:spPr bwMode="auto">
          <a:xfrm>
            <a:off x="3080285" y="2834565"/>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mj-lt"/>
            </a:endParaRPr>
          </a:p>
        </p:txBody>
      </p:sp>
      <p:sp>
        <p:nvSpPr>
          <p:cNvPr id="214" name="Rectangle 213"/>
          <p:cNvSpPr/>
          <p:nvPr/>
        </p:nvSpPr>
        <p:spPr bwMode="auto">
          <a:xfrm>
            <a:off x="2850738" y="1909912"/>
            <a:ext cx="1428578"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27" fontAlgn="base">
              <a:lnSpc>
                <a:spcPct val="90000"/>
              </a:lnSpc>
              <a:spcBef>
                <a:spcPts val="294"/>
              </a:spcBef>
              <a:spcAft>
                <a:spcPts val="588"/>
              </a:spcAft>
              <a:defRPr/>
            </a:pPr>
            <a:r>
              <a:rPr lang="en-US" sz="1961" kern="0" spc="49" dirty="0">
                <a:solidFill>
                  <a:srgbClr val="353535"/>
                </a:solidFill>
                <a:latin typeface="+mj-lt"/>
                <a:cs typeface="Segoe UI Semibold" panose="020B0702040204020203" pitchFamily="34" charset="0"/>
              </a:rPr>
              <a:t>Language</a:t>
            </a:r>
          </a:p>
        </p:txBody>
      </p:sp>
      <p:sp>
        <p:nvSpPr>
          <p:cNvPr id="215" name="Rectangle 214"/>
          <p:cNvSpPr/>
          <p:nvPr/>
        </p:nvSpPr>
        <p:spPr bwMode="auto">
          <a:xfrm>
            <a:off x="6478875" y="788719"/>
            <a:ext cx="1428578"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27" fontAlgn="base">
              <a:lnSpc>
                <a:spcPct val="90000"/>
              </a:lnSpc>
              <a:spcBef>
                <a:spcPts val="294"/>
              </a:spcBef>
              <a:spcAft>
                <a:spcPts val="588"/>
              </a:spcAft>
              <a:defRPr/>
            </a:pPr>
            <a:r>
              <a:rPr lang="en-US" sz="1961" kern="0" spc="49" dirty="0">
                <a:solidFill>
                  <a:srgbClr val="353535"/>
                </a:solidFill>
                <a:latin typeface="+mj-lt"/>
                <a:cs typeface="Segoe UI Semibold" panose="020B0702040204020203" pitchFamily="34" charset="0"/>
              </a:rPr>
              <a:t>Speech</a:t>
            </a:r>
          </a:p>
        </p:txBody>
      </p:sp>
      <p:sp>
        <p:nvSpPr>
          <p:cNvPr id="216" name="Rectangle 215"/>
          <p:cNvSpPr/>
          <p:nvPr/>
        </p:nvSpPr>
        <p:spPr bwMode="auto">
          <a:xfrm>
            <a:off x="6491323" y="5757682"/>
            <a:ext cx="1428578"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27" fontAlgn="base">
              <a:lnSpc>
                <a:spcPct val="90000"/>
              </a:lnSpc>
              <a:spcBef>
                <a:spcPts val="294"/>
              </a:spcBef>
              <a:spcAft>
                <a:spcPts val="588"/>
              </a:spcAft>
              <a:defRPr/>
            </a:pPr>
            <a:r>
              <a:rPr lang="en-US" sz="1961" kern="0" spc="49" dirty="0">
                <a:solidFill>
                  <a:srgbClr val="353535"/>
                </a:solidFill>
                <a:latin typeface="+mj-lt"/>
                <a:cs typeface="Segoe UI Semibold" panose="020B0702040204020203" pitchFamily="34" charset="0"/>
              </a:rPr>
              <a:t>Search</a:t>
            </a:r>
          </a:p>
        </p:txBody>
      </p:sp>
      <p:sp>
        <p:nvSpPr>
          <p:cNvPr id="218" name="Rectangle 217"/>
          <p:cNvSpPr/>
          <p:nvPr/>
        </p:nvSpPr>
        <p:spPr bwMode="auto">
          <a:xfrm>
            <a:off x="9766040" y="1909912"/>
            <a:ext cx="1428578"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27" fontAlgn="base">
              <a:lnSpc>
                <a:spcPct val="90000"/>
              </a:lnSpc>
              <a:spcBef>
                <a:spcPts val="294"/>
              </a:spcBef>
              <a:spcAft>
                <a:spcPts val="588"/>
              </a:spcAft>
              <a:defRPr/>
            </a:pPr>
            <a:r>
              <a:rPr lang="en-US" sz="1961" kern="0" spc="49" dirty="0">
                <a:solidFill>
                  <a:srgbClr val="353535"/>
                </a:solidFill>
                <a:latin typeface="+mj-lt"/>
                <a:cs typeface="Segoe UI Semibold" panose="020B0702040204020203" pitchFamily="34" charset="0"/>
              </a:rPr>
              <a:t>Machine </a:t>
            </a:r>
            <a:br>
              <a:rPr lang="en-US" sz="1961" kern="0" spc="49" dirty="0">
                <a:solidFill>
                  <a:srgbClr val="353535"/>
                </a:solidFill>
                <a:latin typeface="+mj-lt"/>
                <a:cs typeface="Segoe UI Semibold" panose="020B0702040204020203" pitchFamily="34" charset="0"/>
              </a:rPr>
            </a:br>
            <a:r>
              <a:rPr lang="en-US" sz="1961" kern="0" spc="49" dirty="0">
                <a:solidFill>
                  <a:srgbClr val="353535"/>
                </a:solidFill>
                <a:latin typeface="+mj-lt"/>
                <a:cs typeface="Segoe UI Semibold" panose="020B0702040204020203" pitchFamily="34" charset="0"/>
              </a:rPr>
              <a:t>Learning</a:t>
            </a:r>
          </a:p>
        </p:txBody>
      </p:sp>
      <p:sp>
        <p:nvSpPr>
          <p:cNvPr id="219" name="Rectangle 218"/>
          <p:cNvSpPr/>
          <p:nvPr/>
        </p:nvSpPr>
        <p:spPr bwMode="auto">
          <a:xfrm>
            <a:off x="2754571" y="4769919"/>
            <a:ext cx="1604766" cy="21786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27" fontAlgn="base">
              <a:lnSpc>
                <a:spcPct val="90000"/>
              </a:lnSpc>
              <a:spcBef>
                <a:spcPts val="294"/>
              </a:spcBef>
              <a:spcAft>
                <a:spcPts val="588"/>
              </a:spcAft>
              <a:defRPr/>
            </a:pPr>
            <a:r>
              <a:rPr lang="en-US" sz="1961" kern="0" spc="49" dirty="0">
                <a:solidFill>
                  <a:srgbClr val="353535"/>
                </a:solidFill>
                <a:latin typeface="+mj-lt"/>
                <a:cs typeface="Segoe UI Semibold" panose="020B0702040204020203" pitchFamily="34" charset="0"/>
              </a:rPr>
              <a:t>Knowledge</a:t>
            </a:r>
          </a:p>
        </p:txBody>
      </p:sp>
      <p:sp>
        <p:nvSpPr>
          <p:cNvPr id="250" name="Rectangle 249"/>
          <p:cNvSpPr/>
          <p:nvPr/>
        </p:nvSpPr>
        <p:spPr bwMode="auto">
          <a:xfrm>
            <a:off x="9855428" y="4769919"/>
            <a:ext cx="1428578"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27" fontAlgn="base">
              <a:lnSpc>
                <a:spcPct val="90000"/>
              </a:lnSpc>
              <a:spcBef>
                <a:spcPts val="294"/>
              </a:spcBef>
              <a:spcAft>
                <a:spcPts val="588"/>
              </a:spcAft>
              <a:defRPr/>
            </a:pPr>
            <a:r>
              <a:rPr lang="en-US" sz="1961" kern="0" spc="49" dirty="0">
                <a:solidFill>
                  <a:srgbClr val="353535"/>
                </a:solidFill>
                <a:latin typeface="+mj-lt"/>
                <a:cs typeface="Segoe UI Semibold" panose="020B0702040204020203" pitchFamily="34" charset="0"/>
              </a:rPr>
              <a:t>Vision</a:t>
            </a:r>
          </a:p>
        </p:txBody>
      </p:sp>
      <p:sp>
        <p:nvSpPr>
          <p:cNvPr id="319" name="Rectangle 318"/>
          <p:cNvSpPr/>
          <p:nvPr/>
        </p:nvSpPr>
        <p:spPr bwMode="auto">
          <a:xfrm>
            <a:off x="11314559" y="3315127"/>
            <a:ext cx="1428578"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179259" bIns="45713" numCol="1" rtlCol="0" anchor="ctr" anchorCtr="0" compatLnSpc="1">
            <a:prstTxWarp prst="textNoShape">
              <a:avLst/>
            </a:prstTxWarp>
          </a:bodyPr>
          <a:lstStyle/>
          <a:p>
            <a:pPr defTabSz="913927" fontAlgn="base">
              <a:lnSpc>
                <a:spcPct val="90000"/>
              </a:lnSpc>
              <a:spcBef>
                <a:spcPts val="588"/>
              </a:spcBef>
              <a:spcAft>
                <a:spcPts val="588"/>
              </a:spcAft>
              <a:defRPr/>
            </a:pPr>
            <a:r>
              <a:rPr lang="en-US" sz="1175" kern="0" spc="49" dirty="0">
                <a:solidFill>
                  <a:srgbClr val="353535"/>
                </a:solidFill>
                <a:latin typeface="+mj-lt"/>
                <a:cs typeface="Segoe UI Semibold" panose="020B0702040204020203" pitchFamily="34" charset="0"/>
              </a:rPr>
              <a:t>Spell </a:t>
            </a:r>
            <a:br>
              <a:rPr lang="en-US" sz="1175" kern="0" spc="49" dirty="0">
                <a:solidFill>
                  <a:srgbClr val="353535"/>
                </a:solidFill>
                <a:latin typeface="+mj-lt"/>
                <a:cs typeface="Segoe UI Semibold" panose="020B0702040204020203" pitchFamily="34" charset="0"/>
              </a:rPr>
            </a:br>
            <a:r>
              <a:rPr lang="en-US" sz="1175" kern="0" spc="49" dirty="0">
                <a:solidFill>
                  <a:srgbClr val="353535"/>
                </a:solidFill>
                <a:latin typeface="+mj-lt"/>
                <a:cs typeface="Segoe UI Semibold" panose="020B0702040204020203" pitchFamily="34" charset="0"/>
              </a:rPr>
              <a:t>check</a:t>
            </a:r>
          </a:p>
        </p:txBody>
      </p:sp>
      <p:sp>
        <p:nvSpPr>
          <p:cNvPr id="320" name="Rectangle 319"/>
          <p:cNvSpPr/>
          <p:nvPr/>
        </p:nvSpPr>
        <p:spPr bwMode="auto">
          <a:xfrm>
            <a:off x="9850089" y="238052"/>
            <a:ext cx="1428578"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179259" bIns="45713" numCol="1" rtlCol="0" anchor="ctr" anchorCtr="0" compatLnSpc="1">
            <a:prstTxWarp prst="textNoShape">
              <a:avLst/>
            </a:prstTxWarp>
          </a:bodyPr>
          <a:lstStyle/>
          <a:p>
            <a:pPr defTabSz="913927" fontAlgn="base">
              <a:lnSpc>
                <a:spcPct val="90000"/>
              </a:lnSpc>
              <a:spcBef>
                <a:spcPts val="588"/>
              </a:spcBef>
              <a:spcAft>
                <a:spcPts val="588"/>
              </a:spcAft>
              <a:defRPr/>
            </a:pPr>
            <a:r>
              <a:rPr lang="en-US" sz="1175" kern="0" spc="49" dirty="0">
                <a:solidFill>
                  <a:srgbClr val="353535"/>
                </a:solidFill>
                <a:latin typeface="+mj-lt"/>
                <a:cs typeface="Segoe UI Semibold" panose="020B0702040204020203" pitchFamily="34" charset="0"/>
              </a:rPr>
              <a:t>Speech API </a:t>
            </a:r>
          </a:p>
        </p:txBody>
      </p:sp>
      <p:sp>
        <p:nvSpPr>
          <p:cNvPr id="321" name="Rectangle 320"/>
          <p:cNvSpPr/>
          <p:nvPr/>
        </p:nvSpPr>
        <p:spPr bwMode="auto">
          <a:xfrm>
            <a:off x="870202" y="437483"/>
            <a:ext cx="1428578"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179259" bIns="45713" numCol="1" rtlCol="0" anchor="ctr" anchorCtr="0" compatLnSpc="1">
            <a:prstTxWarp prst="textNoShape">
              <a:avLst/>
            </a:prstTxWarp>
          </a:bodyPr>
          <a:lstStyle/>
          <a:p>
            <a:pPr defTabSz="913927" fontAlgn="base">
              <a:lnSpc>
                <a:spcPct val="90000"/>
              </a:lnSpc>
              <a:spcBef>
                <a:spcPts val="588"/>
              </a:spcBef>
              <a:spcAft>
                <a:spcPts val="588"/>
              </a:spcAft>
              <a:defRPr/>
            </a:pPr>
            <a:r>
              <a:rPr lang="en-US" sz="1175" kern="0" spc="49" dirty="0">
                <a:solidFill>
                  <a:srgbClr val="353535"/>
                </a:solidFill>
                <a:latin typeface="+mj-lt"/>
                <a:cs typeface="Segoe UI Semibold" panose="020B0702040204020203" pitchFamily="34" charset="0"/>
              </a:rPr>
              <a:t>Entity linking</a:t>
            </a:r>
          </a:p>
        </p:txBody>
      </p:sp>
      <p:sp>
        <p:nvSpPr>
          <p:cNvPr id="322" name="Rectangle 321"/>
          <p:cNvSpPr/>
          <p:nvPr/>
        </p:nvSpPr>
        <p:spPr bwMode="auto">
          <a:xfrm>
            <a:off x="5451279" y="1979083"/>
            <a:ext cx="1948770"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179259" bIns="45713" numCol="1" rtlCol="0" anchor="ctr" anchorCtr="0" compatLnSpc="1">
            <a:prstTxWarp prst="textNoShape">
              <a:avLst/>
            </a:prstTxWarp>
          </a:bodyPr>
          <a:lstStyle/>
          <a:p>
            <a:pPr defTabSz="913927" fontAlgn="base">
              <a:lnSpc>
                <a:spcPct val="90000"/>
              </a:lnSpc>
              <a:spcBef>
                <a:spcPts val="588"/>
              </a:spcBef>
              <a:spcAft>
                <a:spcPts val="588"/>
              </a:spcAft>
              <a:defRPr/>
            </a:pPr>
            <a:r>
              <a:rPr lang="en-US" sz="1175" kern="0" spc="49" dirty="0">
                <a:solidFill>
                  <a:srgbClr val="353535"/>
                </a:solidFill>
                <a:latin typeface="+mj-lt"/>
                <a:cs typeface="Segoe UI Semibold" panose="020B0702040204020203" pitchFamily="34" charset="0"/>
              </a:rPr>
              <a:t>Recommendation </a:t>
            </a:r>
            <a:br>
              <a:rPr lang="en-US" sz="1175" kern="0" spc="49" dirty="0">
                <a:solidFill>
                  <a:srgbClr val="353535"/>
                </a:solidFill>
                <a:latin typeface="+mj-lt"/>
                <a:cs typeface="Segoe UI Semibold" panose="020B0702040204020203" pitchFamily="34" charset="0"/>
              </a:rPr>
            </a:br>
            <a:r>
              <a:rPr lang="en-US" sz="1175" kern="0" spc="49" dirty="0">
                <a:solidFill>
                  <a:srgbClr val="353535"/>
                </a:solidFill>
                <a:latin typeface="+mj-lt"/>
                <a:cs typeface="Segoe UI Semibold" panose="020B0702040204020203" pitchFamily="34" charset="0"/>
              </a:rPr>
              <a:t>API</a:t>
            </a:r>
          </a:p>
        </p:txBody>
      </p:sp>
      <p:sp>
        <p:nvSpPr>
          <p:cNvPr id="323" name="Rectangle 322"/>
          <p:cNvSpPr/>
          <p:nvPr/>
        </p:nvSpPr>
        <p:spPr bwMode="auto">
          <a:xfrm>
            <a:off x="5003129" y="4749398"/>
            <a:ext cx="1697533"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179259" bIns="45713" numCol="1" rtlCol="0" anchor="ctr" anchorCtr="0" compatLnSpc="1">
            <a:prstTxWarp prst="textNoShape">
              <a:avLst/>
            </a:prstTxWarp>
          </a:bodyPr>
          <a:lstStyle/>
          <a:p>
            <a:pPr defTabSz="913927" fontAlgn="base">
              <a:lnSpc>
                <a:spcPct val="90000"/>
              </a:lnSpc>
              <a:spcBef>
                <a:spcPts val="588"/>
              </a:spcBef>
              <a:spcAft>
                <a:spcPts val="588"/>
              </a:spcAft>
              <a:defRPr/>
            </a:pPr>
            <a:r>
              <a:rPr lang="en-US" sz="1175" kern="0" spc="49" dirty="0">
                <a:solidFill>
                  <a:srgbClr val="353535"/>
                </a:solidFill>
                <a:latin typeface="+mj-lt"/>
                <a:cs typeface="Segoe UI Semibold" panose="020B0702040204020203" pitchFamily="34" charset="0"/>
              </a:rPr>
              <a:t>Bing </a:t>
            </a:r>
            <a:br>
              <a:rPr lang="en-US" sz="1175" kern="0" spc="49" dirty="0">
                <a:solidFill>
                  <a:srgbClr val="353535"/>
                </a:solidFill>
                <a:latin typeface="+mj-lt"/>
                <a:cs typeface="Segoe UI Semibold" panose="020B0702040204020203" pitchFamily="34" charset="0"/>
              </a:rPr>
            </a:br>
            <a:r>
              <a:rPr lang="en-US" sz="1175" kern="0" spc="49" dirty="0">
                <a:solidFill>
                  <a:srgbClr val="353535"/>
                </a:solidFill>
                <a:latin typeface="+mj-lt"/>
                <a:cs typeface="Segoe UI Semibold" panose="020B0702040204020203" pitchFamily="34" charset="0"/>
              </a:rPr>
              <a:t>autosuggest</a:t>
            </a:r>
          </a:p>
        </p:txBody>
      </p:sp>
      <p:sp>
        <p:nvSpPr>
          <p:cNvPr id="324" name="Rectangle 323"/>
          <p:cNvSpPr/>
          <p:nvPr/>
        </p:nvSpPr>
        <p:spPr bwMode="auto">
          <a:xfrm>
            <a:off x="6059996" y="4749398"/>
            <a:ext cx="1680460"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179259" bIns="45713" numCol="1" rtlCol="0" anchor="ctr" anchorCtr="0" compatLnSpc="1">
            <a:prstTxWarp prst="textNoShape">
              <a:avLst/>
            </a:prstTxWarp>
          </a:bodyPr>
          <a:lstStyle/>
          <a:p>
            <a:pPr algn="r" defTabSz="913927" fontAlgn="base">
              <a:lnSpc>
                <a:spcPct val="90000"/>
              </a:lnSpc>
              <a:spcBef>
                <a:spcPts val="588"/>
              </a:spcBef>
              <a:spcAft>
                <a:spcPts val="588"/>
              </a:spcAft>
              <a:defRPr/>
            </a:pPr>
            <a:r>
              <a:rPr lang="en-US" sz="1175" kern="0" spc="49" dirty="0">
                <a:solidFill>
                  <a:srgbClr val="353535"/>
                </a:solidFill>
                <a:latin typeface="+mj-lt"/>
                <a:cs typeface="Segoe UI Semibold" panose="020B0702040204020203" pitchFamily="34" charset="0"/>
              </a:rPr>
              <a:t>Computer </a:t>
            </a:r>
            <a:br>
              <a:rPr lang="en-US" sz="1175" kern="0" spc="49" dirty="0">
                <a:solidFill>
                  <a:srgbClr val="353535"/>
                </a:solidFill>
                <a:latin typeface="+mj-lt"/>
                <a:cs typeface="Segoe UI Semibold" panose="020B0702040204020203" pitchFamily="34" charset="0"/>
              </a:rPr>
            </a:br>
            <a:r>
              <a:rPr lang="en-US" sz="1175" kern="0" spc="49" dirty="0">
                <a:solidFill>
                  <a:srgbClr val="353535"/>
                </a:solidFill>
                <a:latin typeface="+mj-lt"/>
                <a:cs typeface="Segoe UI Semibold" panose="020B0702040204020203" pitchFamily="34" charset="0"/>
              </a:rPr>
              <a:t>vision</a:t>
            </a:r>
          </a:p>
        </p:txBody>
      </p:sp>
      <p:sp>
        <p:nvSpPr>
          <p:cNvPr id="325" name="Rectangle 324"/>
          <p:cNvSpPr/>
          <p:nvPr/>
        </p:nvSpPr>
        <p:spPr bwMode="auto">
          <a:xfrm>
            <a:off x="11190073" y="5229680"/>
            <a:ext cx="1428578"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179259" bIns="45713" numCol="1" rtlCol="0" anchor="ctr" anchorCtr="0" compatLnSpc="1">
            <a:prstTxWarp prst="textNoShape">
              <a:avLst/>
            </a:prstTxWarp>
          </a:bodyPr>
          <a:lstStyle/>
          <a:p>
            <a:pPr defTabSz="913927" fontAlgn="base">
              <a:lnSpc>
                <a:spcPct val="90000"/>
              </a:lnSpc>
              <a:spcBef>
                <a:spcPts val="588"/>
              </a:spcBef>
              <a:spcAft>
                <a:spcPts val="588"/>
              </a:spcAft>
              <a:defRPr/>
            </a:pPr>
            <a:r>
              <a:rPr lang="en-US" sz="1175" kern="0" spc="49" dirty="0">
                <a:solidFill>
                  <a:srgbClr val="353535"/>
                </a:solidFill>
                <a:latin typeface="+mj-lt"/>
                <a:cs typeface="Segoe UI Semibold" panose="020B0702040204020203" pitchFamily="34" charset="0"/>
              </a:rPr>
              <a:t>Emotion</a:t>
            </a:r>
          </a:p>
        </p:txBody>
      </p:sp>
      <p:sp>
        <p:nvSpPr>
          <p:cNvPr id="326" name="Rectangle 325"/>
          <p:cNvSpPr/>
          <p:nvPr/>
        </p:nvSpPr>
        <p:spPr bwMode="auto">
          <a:xfrm>
            <a:off x="110838" y="1944772"/>
            <a:ext cx="1428578"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179259" bIns="45713" numCol="1" rtlCol="0" anchor="ctr" anchorCtr="0" compatLnSpc="1">
            <a:prstTxWarp prst="textNoShape">
              <a:avLst/>
            </a:prstTxWarp>
          </a:bodyPr>
          <a:lstStyle/>
          <a:p>
            <a:pPr defTabSz="913927" fontAlgn="base">
              <a:lnSpc>
                <a:spcPct val="90000"/>
              </a:lnSpc>
              <a:spcBef>
                <a:spcPts val="588"/>
              </a:spcBef>
              <a:spcAft>
                <a:spcPts val="588"/>
              </a:spcAft>
              <a:defRPr/>
            </a:pPr>
            <a:r>
              <a:rPr lang="en-US" sz="1175" kern="0" spc="49" dirty="0">
                <a:solidFill>
                  <a:srgbClr val="353535"/>
                </a:solidFill>
                <a:latin typeface="+mj-lt"/>
                <a:cs typeface="Segoe UI Semibold" panose="020B0702040204020203" pitchFamily="34" charset="0"/>
              </a:rPr>
              <a:t>Forecasting</a:t>
            </a:r>
          </a:p>
        </p:txBody>
      </p:sp>
      <p:sp>
        <p:nvSpPr>
          <p:cNvPr id="328" name="Rectangle 327"/>
          <p:cNvSpPr/>
          <p:nvPr/>
        </p:nvSpPr>
        <p:spPr bwMode="auto">
          <a:xfrm>
            <a:off x="10683284" y="1371854"/>
            <a:ext cx="1428578"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179259" bIns="45713" numCol="1" rtlCol="0" anchor="ctr" anchorCtr="0" compatLnSpc="1">
            <a:prstTxWarp prst="textNoShape">
              <a:avLst/>
            </a:prstTxWarp>
          </a:bodyPr>
          <a:lstStyle/>
          <a:p>
            <a:pPr defTabSz="913927" fontAlgn="base">
              <a:lnSpc>
                <a:spcPct val="90000"/>
              </a:lnSpc>
              <a:spcBef>
                <a:spcPts val="588"/>
              </a:spcBef>
              <a:spcAft>
                <a:spcPts val="588"/>
              </a:spcAft>
              <a:defRPr/>
            </a:pPr>
            <a:r>
              <a:rPr lang="en-US" sz="1175" kern="0" spc="49" dirty="0">
                <a:solidFill>
                  <a:srgbClr val="353535"/>
                </a:solidFill>
                <a:latin typeface="+mj-lt"/>
                <a:cs typeface="Segoe UI Semibold" panose="020B0702040204020203" pitchFamily="34" charset="0"/>
              </a:rPr>
              <a:t>Text to </a:t>
            </a:r>
            <a:br>
              <a:rPr lang="en-US" sz="1175" kern="0" spc="49" dirty="0">
                <a:solidFill>
                  <a:srgbClr val="353535"/>
                </a:solidFill>
                <a:latin typeface="+mj-lt"/>
                <a:cs typeface="Segoe UI Semibold" panose="020B0702040204020203" pitchFamily="34" charset="0"/>
              </a:rPr>
            </a:br>
            <a:r>
              <a:rPr lang="en-US" sz="1175" kern="0" spc="49" dirty="0">
                <a:solidFill>
                  <a:srgbClr val="353535"/>
                </a:solidFill>
                <a:latin typeface="+mj-lt"/>
                <a:cs typeface="Segoe UI Semibold" panose="020B0702040204020203" pitchFamily="34" charset="0"/>
              </a:rPr>
              <a:t>speech</a:t>
            </a:r>
          </a:p>
        </p:txBody>
      </p:sp>
      <p:sp>
        <p:nvSpPr>
          <p:cNvPr id="329" name="Rectangle 328"/>
          <p:cNvSpPr/>
          <p:nvPr/>
        </p:nvSpPr>
        <p:spPr bwMode="auto">
          <a:xfrm>
            <a:off x="1218762" y="3211746"/>
            <a:ext cx="1680460"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179259" bIns="45713" numCol="1" rtlCol="0" anchor="ctr" anchorCtr="0" compatLnSpc="1">
            <a:prstTxWarp prst="textNoShape">
              <a:avLst/>
            </a:prstTxWarp>
          </a:bodyPr>
          <a:lstStyle/>
          <a:p>
            <a:pPr defTabSz="913927" fontAlgn="base">
              <a:lnSpc>
                <a:spcPct val="90000"/>
              </a:lnSpc>
              <a:spcBef>
                <a:spcPts val="588"/>
              </a:spcBef>
              <a:spcAft>
                <a:spcPts val="588"/>
              </a:spcAft>
              <a:defRPr/>
            </a:pPr>
            <a:r>
              <a:rPr lang="en-US" sz="1175" kern="0" spc="49" dirty="0">
                <a:solidFill>
                  <a:srgbClr val="353535"/>
                </a:solidFill>
                <a:latin typeface="+mj-lt"/>
                <a:cs typeface="Segoe UI Semibold" panose="020B0702040204020203" pitchFamily="34" charset="0"/>
              </a:rPr>
              <a:t>Thumbnail generation</a:t>
            </a:r>
          </a:p>
        </p:txBody>
      </p:sp>
      <p:sp>
        <p:nvSpPr>
          <p:cNvPr id="330" name="Rectangle 329"/>
          <p:cNvSpPr/>
          <p:nvPr/>
        </p:nvSpPr>
        <p:spPr bwMode="auto">
          <a:xfrm>
            <a:off x="1455283" y="5788100"/>
            <a:ext cx="1697533"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179259" bIns="45713" numCol="1" rtlCol="0" anchor="ctr" anchorCtr="0" compatLnSpc="1">
            <a:prstTxWarp prst="textNoShape">
              <a:avLst/>
            </a:prstTxWarp>
          </a:bodyPr>
          <a:lstStyle/>
          <a:p>
            <a:pPr defTabSz="913927" fontAlgn="base">
              <a:lnSpc>
                <a:spcPct val="90000"/>
              </a:lnSpc>
              <a:spcBef>
                <a:spcPts val="588"/>
              </a:spcBef>
              <a:spcAft>
                <a:spcPts val="588"/>
              </a:spcAft>
              <a:defRPr/>
            </a:pPr>
            <a:r>
              <a:rPr lang="en-US" sz="1175" kern="0" spc="49" dirty="0">
                <a:solidFill>
                  <a:srgbClr val="353535"/>
                </a:solidFill>
                <a:latin typeface="+mj-lt"/>
                <a:cs typeface="Segoe UI Semibold" panose="020B0702040204020203" pitchFamily="34" charset="0"/>
              </a:rPr>
              <a:t>Anomaly</a:t>
            </a:r>
            <a:br>
              <a:rPr lang="en-US" sz="1175" kern="0" spc="49" dirty="0">
                <a:solidFill>
                  <a:srgbClr val="353535"/>
                </a:solidFill>
                <a:latin typeface="+mj-lt"/>
                <a:cs typeface="Segoe UI Semibold" panose="020B0702040204020203" pitchFamily="34" charset="0"/>
              </a:rPr>
            </a:br>
            <a:r>
              <a:rPr lang="en-US" sz="1175" kern="0" spc="49" dirty="0">
                <a:solidFill>
                  <a:srgbClr val="353535"/>
                </a:solidFill>
                <a:latin typeface="+mj-lt"/>
                <a:cs typeface="Segoe UI Semibold" panose="020B0702040204020203" pitchFamily="34" charset="0"/>
              </a:rPr>
              <a:t>detection</a:t>
            </a:r>
          </a:p>
        </p:txBody>
      </p:sp>
      <p:sp>
        <p:nvSpPr>
          <p:cNvPr id="331" name="Rectangle 330"/>
          <p:cNvSpPr/>
          <p:nvPr/>
        </p:nvSpPr>
        <p:spPr bwMode="auto">
          <a:xfrm>
            <a:off x="7754265" y="1758296"/>
            <a:ext cx="1428578"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179259" bIns="45713" numCol="1" rtlCol="0" anchor="ctr" anchorCtr="0" compatLnSpc="1">
            <a:prstTxWarp prst="textNoShape">
              <a:avLst/>
            </a:prstTxWarp>
          </a:bodyPr>
          <a:lstStyle/>
          <a:p>
            <a:pPr defTabSz="913927" fontAlgn="base">
              <a:lnSpc>
                <a:spcPct val="90000"/>
              </a:lnSpc>
              <a:spcBef>
                <a:spcPts val="588"/>
              </a:spcBef>
              <a:spcAft>
                <a:spcPts val="588"/>
              </a:spcAft>
              <a:defRPr/>
            </a:pPr>
            <a:r>
              <a:rPr lang="en-US" sz="1175" kern="0" spc="49" dirty="0">
                <a:solidFill>
                  <a:srgbClr val="353535"/>
                </a:solidFill>
                <a:latin typeface="+mj-lt"/>
                <a:cs typeface="Segoe UI Semibold" panose="020B0702040204020203" pitchFamily="34" charset="0"/>
              </a:rPr>
              <a:t>Custom recognition (CRIS)</a:t>
            </a:r>
          </a:p>
        </p:txBody>
      </p:sp>
      <p:sp>
        <p:nvSpPr>
          <p:cNvPr id="332" name="Rectangle 331"/>
          <p:cNvSpPr/>
          <p:nvPr/>
        </p:nvSpPr>
        <p:spPr bwMode="auto">
          <a:xfrm>
            <a:off x="8542990" y="151924"/>
            <a:ext cx="1680460"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179259" bIns="45713" numCol="1" rtlCol="0" anchor="ctr" anchorCtr="0" compatLnSpc="1">
            <a:prstTxWarp prst="textNoShape">
              <a:avLst/>
            </a:prstTxWarp>
          </a:bodyPr>
          <a:lstStyle/>
          <a:p>
            <a:pPr defTabSz="913927" fontAlgn="base">
              <a:lnSpc>
                <a:spcPct val="90000"/>
              </a:lnSpc>
              <a:spcBef>
                <a:spcPts val="588"/>
              </a:spcBef>
              <a:spcAft>
                <a:spcPts val="588"/>
              </a:spcAft>
              <a:defRPr/>
            </a:pPr>
            <a:r>
              <a:rPr lang="en-US" sz="1175" kern="0" spc="49" dirty="0">
                <a:solidFill>
                  <a:srgbClr val="353535"/>
                </a:solidFill>
                <a:latin typeface="+mj-lt"/>
                <a:cs typeface="Segoe UI Semibold" panose="020B0702040204020203" pitchFamily="34" charset="0"/>
              </a:rPr>
              <a:t>Bing </a:t>
            </a:r>
            <a:br>
              <a:rPr lang="en-US" sz="1175" kern="0" spc="49" dirty="0">
                <a:solidFill>
                  <a:srgbClr val="353535"/>
                </a:solidFill>
                <a:latin typeface="+mj-lt"/>
                <a:cs typeface="Segoe UI Semibold" panose="020B0702040204020203" pitchFamily="34" charset="0"/>
              </a:rPr>
            </a:br>
            <a:r>
              <a:rPr lang="en-US" sz="1175" kern="0" spc="49" dirty="0">
                <a:solidFill>
                  <a:srgbClr val="353535"/>
                </a:solidFill>
                <a:latin typeface="+mj-lt"/>
                <a:cs typeface="Segoe UI Semibold" panose="020B0702040204020203" pitchFamily="34" charset="0"/>
              </a:rPr>
              <a:t>image search</a:t>
            </a:r>
          </a:p>
        </p:txBody>
      </p:sp>
      <p:sp>
        <p:nvSpPr>
          <p:cNvPr id="333" name="Rectangle 332"/>
          <p:cNvSpPr/>
          <p:nvPr/>
        </p:nvSpPr>
        <p:spPr bwMode="auto">
          <a:xfrm>
            <a:off x="185530" y="4273415"/>
            <a:ext cx="1428578"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179259" bIns="45713" numCol="1" rtlCol="0" anchor="ctr" anchorCtr="0" compatLnSpc="1">
            <a:prstTxWarp prst="textNoShape">
              <a:avLst/>
            </a:prstTxWarp>
          </a:bodyPr>
          <a:lstStyle/>
          <a:p>
            <a:pPr defTabSz="913927" fontAlgn="base">
              <a:lnSpc>
                <a:spcPct val="90000"/>
              </a:lnSpc>
              <a:spcBef>
                <a:spcPts val="588"/>
              </a:spcBef>
              <a:spcAft>
                <a:spcPts val="588"/>
              </a:spcAft>
              <a:defRPr/>
            </a:pPr>
            <a:r>
              <a:rPr lang="en-US" sz="1175" kern="0" spc="49" dirty="0">
                <a:solidFill>
                  <a:srgbClr val="353535"/>
                </a:solidFill>
                <a:latin typeface="+mj-lt"/>
                <a:cs typeface="Segoe UI Semibold" panose="020B0702040204020203" pitchFamily="34" charset="0"/>
              </a:rPr>
              <a:t>Web language model</a:t>
            </a:r>
          </a:p>
        </p:txBody>
      </p:sp>
      <p:sp>
        <p:nvSpPr>
          <p:cNvPr id="335" name="Rectangle 334"/>
          <p:cNvSpPr/>
          <p:nvPr/>
        </p:nvSpPr>
        <p:spPr bwMode="auto">
          <a:xfrm>
            <a:off x="4517634" y="525129"/>
            <a:ext cx="1697655"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179259" bIns="45713" numCol="1" rtlCol="0" anchor="ctr" anchorCtr="0" compatLnSpc="1">
            <a:prstTxWarp prst="textNoShape">
              <a:avLst/>
            </a:prstTxWarp>
          </a:bodyPr>
          <a:lstStyle/>
          <a:p>
            <a:pPr defTabSz="913927" fontAlgn="base">
              <a:lnSpc>
                <a:spcPct val="90000"/>
              </a:lnSpc>
              <a:spcBef>
                <a:spcPts val="588"/>
              </a:spcBef>
              <a:spcAft>
                <a:spcPts val="588"/>
              </a:spcAft>
              <a:defRPr/>
            </a:pPr>
            <a:r>
              <a:rPr lang="en-US" sz="1175" kern="0" spc="49" dirty="0">
                <a:solidFill>
                  <a:srgbClr val="353535"/>
                </a:solidFill>
                <a:latin typeface="+mj-lt"/>
                <a:cs typeface="Segoe UI Semibold" panose="020B0702040204020203" pitchFamily="34" charset="0"/>
              </a:rPr>
              <a:t>Customer feedback </a:t>
            </a:r>
            <a:br>
              <a:rPr lang="en-US" sz="1175" kern="0" spc="49" dirty="0">
                <a:solidFill>
                  <a:srgbClr val="353535"/>
                </a:solidFill>
                <a:latin typeface="+mj-lt"/>
                <a:cs typeface="Segoe UI Semibold" panose="020B0702040204020203" pitchFamily="34" charset="0"/>
              </a:rPr>
            </a:br>
            <a:r>
              <a:rPr lang="en-US" sz="1175" kern="0" spc="49" dirty="0">
                <a:solidFill>
                  <a:srgbClr val="353535"/>
                </a:solidFill>
                <a:latin typeface="+mj-lt"/>
                <a:cs typeface="Segoe UI Semibold" panose="020B0702040204020203" pitchFamily="34" charset="0"/>
              </a:rPr>
              <a:t>analysis</a:t>
            </a:r>
          </a:p>
        </p:txBody>
      </p:sp>
      <p:sp>
        <p:nvSpPr>
          <p:cNvPr id="336" name="Rectangle 335"/>
          <p:cNvSpPr/>
          <p:nvPr/>
        </p:nvSpPr>
        <p:spPr bwMode="auto">
          <a:xfrm>
            <a:off x="8974227" y="3240689"/>
            <a:ext cx="1680460"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179259" bIns="45713" numCol="1" rtlCol="0" anchor="ctr" anchorCtr="0" compatLnSpc="1">
            <a:prstTxWarp prst="textNoShape">
              <a:avLst/>
            </a:prstTxWarp>
          </a:bodyPr>
          <a:lstStyle/>
          <a:p>
            <a:pPr defTabSz="913927" fontAlgn="base">
              <a:lnSpc>
                <a:spcPct val="90000"/>
              </a:lnSpc>
              <a:spcBef>
                <a:spcPts val="588"/>
              </a:spcBef>
              <a:spcAft>
                <a:spcPts val="588"/>
              </a:spcAft>
              <a:defRPr/>
            </a:pPr>
            <a:r>
              <a:rPr lang="en-US" sz="1175" kern="0" spc="49" dirty="0">
                <a:solidFill>
                  <a:srgbClr val="353535"/>
                </a:solidFill>
                <a:latin typeface="+mj-lt"/>
                <a:cs typeface="Segoe UI Semibold" panose="020B0702040204020203" pitchFamily="34" charset="0"/>
              </a:rPr>
              <a:t>Academic knowledge</a:t>
            </a:r>
          </a:p>
        </p:txBody>
      </p:sp>
      <p:sp>
        <p:nvSpPr>
          <p:cNvPr id="337" name="Rectangle 336"/>
          <p:cNvSpPr/>
          <p:nvPr/>
        </p:nvSpPr>
        <p:spPr bwMode="auto">
          <a:xfrm>
            <a:off x="8326900" y="5991066"/>
            <a:ext cx="1428578"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179259" bIns="45713" numCol="1" rtlCol="0" anchor="ctr" anchorCtr="0" compatLnSpc="1">
            <a:prstTxWarp prst="textNoShape">
              <a:avLst/>
            </a:prstTxWarp>
          </a:bodyPr>
          <a:lstStyle/>
          <a:p>
            <a:pPr defTabSz="913927" fontAlgn="base">
              <a:lnSpc>
                <a:spcPct val="90000"/>
              </a:lnSpc>
              <a:spcBef>
                <a:spcPts val="588"/>
              </a:spcBef>
              <a:spcAft>
                <a:spcPts val="588"/>
              </a:spcAft>
              <a:defRPr/>
            </a:pPr>
            <a:r>
              <a:rPr lang="en-US" sz="1175" kern="0" spc="49" dirty="0">
                <a:solidFill>
                  <a:srgbClr val="353535"/>
                </a:solidFill>
                <a:latin typeface="+mj-lt"/>
                <a:cs typeface="Segoe UI Semibold" panose="020B0702040204020203" pitchFamily="34" charset="0"/>
              </a:rPr>
              <a:t>OCR, tagging, captioning</a:t>
            </a:r>
          </a:p>
        </p:txBody>
      </p:sp>
      <p:sp>
        <p:nvSpPr>
          <p:cNvPr id="338" name="Rectangle 337"/>
          <p:cNvSpPr/>
          <p:nvPr/>
        </p:nvSpPr>
        <p:spPr bwMode="auto">
          <a:xfrm>
            <a:off x="3696030" y="5838902"/>
            <a:ext cx="1680460"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179259" bIns="45713" numCol="1" rtlCol="0" anchor="ctr" anchorCtr="0" compatLnSpc="1">
            <a:prstTxWarp prst="textNoShape">
              <a:avLst/>
            </a:prstTxWarp>
          </a:bodyPr>
          <a:lstStyle/>
          <a:p>
            <a:pPr defTabSz="913927" fontAlgn="base">
              <a:lnSpc>
                <a:spcPct val="90000"/>
              </a:lnSpc>
              <a:spcBef>
                <a:spcPts val="588"/>
              </a:spcBef>
              <a:spcAft>
                <a:spcPts val="588"/>
              </a:spcAft>
              <a:defRPr/>
            </a:pPr>
            <a:r>
              <a:rPr lang="en-US" sz="1175" kern="0" spc="49" dirty="0">
                <a:solidFill>
                  <a:srgbClr val="353535"/>
                </a:solidFill>
                <a:latin typeface="+mj-lt"/>
                <a:cs typeface="Segoe UI Semibold" panose="020B0702040204020203" pitchFamily="34" charset="0"/>
              </a:rPr>
              <a:t>Sentiment </a:t>
            </a:r>
            <a:br>
              <a:rPr lang="en-US" sz="1175" kern="0" spc="49" dirty="0">
                <a:solidFill>
                  <a:srgbClr val="353535"/>
                </a:solidFill>
                <a:latin typeface="+mj-lt"/>
                <a:cs typeface="Segoe UI Semibold" panose="020B0702040204020203" pitchFamily="34" charset="0"/>
              </a:rPr>
            </a:br>
            <a:r>
              <a:rPr lang="en-US" sz="1175" kern="0" spc="49" dirty="0">
                <a:solidFill>
                  <a:srgbClr val="353535"/>
                </a:solidFill>
                <a:latin typeface="+mj-lt"/>
                <a:cs typeface="Segoe UI Semibold" panose="020B0702040204020203" pitchFamily="34" charset="0"/>
              </a:rPr>
              <a:t>scoring</a:t>
            </a:r>
          </a:p>
        </p:txBody>
      </p:sp>
      <p:sp>
        <p:nvSpPr>
          <p:cNvPr id="339" name="Rectangle 338"/>
          <p:cNvSpPr/>
          <p:nvPr/>
        </p:nvSpPr>
        <p:spPr bwMode="auto">
          <a:xfrm>
            <a:off x="2463620" y="860987"/>
            <a:ext cx="1680460"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179259" bIns="45713" numCol="1" rtlCol="0" anchor="ctr" anchorCtr="0" compatLnSpc="1">
            <a:prstTxWarp prst="textNoShape">
              <a:avLst/>
            </a:prstTxWarp>
          </a:bodyPr>
          <a:lstStyle/>
          <a:p>
            <a:pPr defTabSz="913927" fontAlgn="base">
              <a:lnSpc>
                <a:spcPct val="90000"/>
              </a:lnSpc>
              <a:spcBef>
                <a:spcPts val="588"/>
              </a:spcBef>
              <a:spcAft>
                <a:spcPts val="588"/>
              </a:spcAft>
              <a:defRPr/>
            </a:pPr>
            <a:r>
              <a:rPr lang="en-US" sz="1175" kern="0" spc="49" dirty="0">
                <a:solidFill>
                  <a:srgbClr val="353535"/>
                </a:solidFill>
                <a:latin typeface="+mj-lt"/>
                <a:cs typeface="Segoe UI Semibold" panose="020B0702040204020203" pitchFamily="34" charset="0"/>
              </a:rPr>
              <a:t>Bing</a:t>
            </a:r>
            <a:br>
              <a:rPr lang="en-US" sz="1175" kern="0" spc="49" dirty="0">
                <a:solidFill>
                  <a:srgbClr val="353535"/>
                </a:solidFill>
                <a:latin typeface="+mj-lt"/>
                <a:cs typeface="Segoe UI Semibold" panose="020B0702040204020203" pitchFamily="34" charset="0"/>
              </a:rPr>
            </a:br>
            <a:r>
              <a:rPr lang="en-US" sz="1175" kern="0" spc="49" dirty="0">
                <a:solidFill>
                  <a:srgbClr val="353535"/>
                </a:solidFill>
                <a:latin typeface="+mj-lt"/>
                <a:cs typeface="Segoe UI Semibold" panose="020B0702040204020203" pitchFamily="34" charset="0"/>
              </a:rPr>
              <a:t>news search</a:t>
            </a:r>
          </a:p>
        </p:txBody>
      </p:sp>
      <p:sp>
        <p:nvSpPr>
          <p:cNvPr id="342" name="Rectangle 341"/>
          <p:cNvSpPr/>
          <p:nvPr/>
        </p:nvSpPr>
        <p:spPr bwMode="auto">
          <a:xfrm>
            <a:off x="10044803" y="6287556"/>
            <a:ext cx="1697655"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179259" bIns="45713" numCol="1" rtlCol="0" anchor="ctr" anchorCtr="0" compatLnSpc="1">
            <a:prstTxWarp prst="textNoShape">
              <a:avLst/>
            </a:prstTxWarp>
          </a:bodyPr>
          <a:lstStyle/>
          <a:p>
            <a:pPr defTabSz="913927" fontAlgn="base">
              <a:lnSpc>
                <a:spcPct val="90000"/>
              </a:lnSpc>
              <a:spcBef>
                <a:spcPts val="588"/>
              </a:spcBef>
              <a:spcAft>
                <a:spcPts val="588"/>
              </a:spcAft>
              <a:defRPr/>
            </a:pPr>
            <a:r>
              <a:rPr lang="en-US" sz="1175" kern="0" spc="49" dirty="0">
                <a:solidFill>
                  <a:srgbClr val="353535"/>
                </a:solidFill>
                <a:latin typeface="+mj-lt"/>
                <a:cs typeface="Segoe UI Semibold" panose="020B0702040204020203" pitchFamily="34" charset="0"/>
              </a:rPr>
              <a:t>Bing</a:t>
            </a:r>
            <a:br>
              <a:rPr lang="en-US" sz="1175" kern="0" spc="49" dirty="0">
                <a:solidFill>
                  <a:srgbClr val="353535"/>
                </a:solidFill>
                <a:latin typeface="+mj-lt"/>
                <a:cs typeface="Segoe UI Semibold" panose="020B0702040204020203" pitchFamily="34" charset="0"/>
              </a:rPr>
            </a:br>
            <a:r>
              <a:rPr lang="en-US" sz="1175" kern="0" spc="49" dirty="0">
                <a:solidFill>
                  <a:srgbClr val="353535"/>
                </a:solidFill>
                <a:latin typeface="+mj-lt"/>
                <a:cs typeface="Segoe UI Semibold" panose="020B0702040204020203" pitchFamily="34" charset="0"/>
              </a:rPr>
              <a:t>web search</a:t>
            </a:r>
          </a:p>
        </p:txBody>
      </p:sp>
      <p:sp>
        <p:nvSpPr>
          <p:cNvPr id="363" name="Rectangle 362"/>
          <p:cNvSpPr/>
          <p:nvPr/>
        </p:nvSpPr>
        <p:spPr bwMode="auto">
          <a:xfrm>
            <a:off x="3204090" y="2599392"/>
            <a:ext cx="1948770"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179259" bIns="45713" numCol="1" rtlCol="0" anchor="ctr" anchorCtr="0" compatLnSpc="1">
            <a:prstTxWarp prst="textNoShape">
              <a:avLst/>
            </a:prstTxWarp>
          </a:bodyPr>
          <a:lstStyle/>
          <a:p>
            <a:pPr defTabSz="913927" fontAlgn="base">
              <a:lnSpc>
                <a:spcPct val="90000"/>
              </a:lnSpc>
              <a:spcBef>
                <a:spcPts val="588"/>
              </a:spcBef>
              <a:spcAft>
                <a:spcPts val="588"/>
              </a:spcAft>
              <a:defRPr/>
            </a:pPr>
            <a:r>
              <a:rPr lang="en-US" sz="1175" kern="0" spc="49" dirty="0">
                <a:solidFill>
                  <a:srgbClr val="353535"/>
                </a:solidFill>
                <a:latin typeface="+mj-lt"/>
                <a:cs typeface="Segoe UI Semibold" panose="020B0702040204020203" pitchFamily="34" charset="0"/>
              </a:rPr>
              <a:t>Text analytics</a:t>
            </a:r>
          </a:p>
        </p:txBody>
      </p:sp>
      <p:sp>
        <p:nvSpPr>
          <p:cNvPr id="234" name="Rectangle 233"/>
          <p:cNvSpPr/>
          <p:nvPr/>
        </p:nvSpPr>
        <p:spPr bwMode="auto">
          <a:xfrm>
            <a:off x="3697822" y="3148666"/>
            <a:ext cx="4796357" cy="28608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defTabSz="913927" fontAlgn="base">
              <a:spcBef>
                <a:spcPct val="0"/>
              </a:spcBef>
              <a:spcAft>
                <a:spcPct val="0"/>
              </a:spcAft>
              <a:defRPr/>
            </a:pPr>
            <a:r>
              <a:rPr lang="en-US" sz="3920" kern="0" dirty="0">
                <a:solidFill>
                  <a:srgbClr val="353535"/>
                </a:solidFill>
                <a:latin typeface="+mj-lt"/>
              </a:rPr>
              <a:t>Cognitive Services APIs</a:t>
            </a:r>
          </a:p>
        </p:txBody>
      </p:sp>
      <p:grpSp>
        <p:nvGrpSpPr>
          <p:cNvPr id="10" name="Group 4"/>
          <p:cNvGrpSpPr>
            <a:grpSpLocks noChangeAspect="1"/>
          </p:cNvGrpSpPr>
          <p:nvPr/>
        </p:nvGrpSpPr>
        <p:grpSpPr bwMode="auto">
          <a:xfrm>
            <a:off x="5582454" y="3723541"/>
            <a:ext cx="1027093" cy="645403"/>
            <a:chOff x="4440" y="2205"/>
            <a:chExt cx="1332" cy="837"/>
          </a:xfrm>
          <a:solidFill>
            <a:schemeClr val="tx1"/>
          </a:solidFill>
        </p:grpSpPr>
        <p:sp>
          <p:nvSpPr>
            <p:cNvPr id="13" name="Freeform 5"/>
            <p:cNvSpPr>
              <a:spLocks noEditPoints="1"/>
            </p:cNvSpPr>
            <p:nvPr/>
          </p:nvSpPr>
          <p:spPr bwMode="auto">
            <a:xfrm>
              <a:off x="4440" y="2205"/>
              <a:ext cx="1332" cy="837"/>
            </a:xfrm>
            <a:custGeom>
              <a:avLst/>
              <a:gdLst>
                <a:gd name="T0" fmla="*/ 2939 w 3377"/>
                <a:gd name="T1" fmla="*/ 672 h 2117"/>
                <a:gd name="T2" fmla="*/ 2301 w 3377"/>
                <a:gd name="T3" fmla="*/ 161 h 2117"/>
                <a:gd name="T4" fmla="*/ 1182 w 3377"/>
                <a:gd name="T5" fmla="*/ 152 h 2117"/>
                <a:gd name="T6" fmla="*/ 499 w 3377"/>
                <a:gd name="T7" fmla="*/ 624 h 2117"/>
                <a:gd name="T8" fmla="*/ 33 w 3377"/>
                <a:gd name="T9" fmla="*/ 1377 h 2117"/>
                <a:gd name="T10" fmla="*/ 768 w 3377"/>
                <a:gd name="T11" fmla="*/ 1859 h 2117"/>
                <a:gd name="T12" fmla="*/ 1230 w 3377"/>
                <a:gd name="T13" fmla="*/ 1989 h 2117"/>
                <a:gd name="T14" fmla="*/ 1735 w 3377"/>
                <a:gd name="T15" fmla="*/ 2108 h 2117"/>
                <a:gd name="T16" fmla="*/ 2277 w 3377"/>
                <a:gd name="T17" fmla="*/ 2033 h 2117"/>
                <a:gd name="T18" fmla="*/ 2710 w 3377"/>
                <a:gd name="T19" fmla="*/ 1816 h 2117"/>
                <a:gd name="T20" fmla="*/ 3270 w 3377"/>
                <a:gd name="T21" fmla="*/ 1011 h 2117"/>
                <a:gd name="T22" fmla="*/ 2638 w 3377"/>
                <a:gd name="T23" fmla="*/ 1726 h 2117"/>
                <a:gd name="T24" fmla="*/ 2236 w 3377"/>
                <a:gd name="T25" fmla="*/ 1917 h 2117"/>
                <a:gd name="T26" fmla="*/ 2226 w 3377"/>
                <a:gd name="T27" fmla="*/ 1427 h 2117"/>
                <a:gd name="T28" fmla="*/ 2679 w 3377"/>
                <a:gd name="T29" fmla="*/ 1261 h 2117"/>
                <a:gd name="T30" fmla="*/ 2426 w 3377"/>
                <a:gd name="T31" fmla="*/ 1043 h 2117"/>
                <a:gd name="T32" fmla="*/ 2527 w 3377"/>
                <a:gd name="T33" fmla="*/ 1343 h 2117"/>
                <a:gd name="T34" fmla="*/ 2186 w 3377"/>
                <a:gd name="T35" fmla="*/ 1293 h 2117"/>
                <a:gd name="T36" fmla="*/ 2052 w 3377"/>
                <a:gd name="T37" fmla="*/ 603 h 2117"/>
                <a:gd name="T38" fmla="*/ 1696 w 3377"/>
                <a:gd name="T39" fmla="*/ 456 h 2117"/>
                <a:gd name="T40" fmla="*/ 1864 w 3377"/>
                <a:gd name="T41" fmla="*/ 721 h 2117"/>
                <a:gd name="T42" fmla="*/ 2103 w 3377"/>
                <a:gd name="T43" fmla="*/ 749 h 2117"/>
                <a:gd name="T44" fmla="*/ 2062 w 3377"/>
                <a:gd name="T45" fmla="*/ 1893 h 2117"/>
                <a:gd name="T46" fmla="*/ 1394 w 3377"/>
                <a:gd name="T47" fmla="*/ 1935 h 2117"/>
                <a:gd name="T48" fmla="*/ 1176 w 3377"/>
                <a:gd name="T49" fmla="*/ 1892 h 2117"/>
                <a:gd name="T50" fmla="*/ 1015 w 3377"/>
                <a:gd name="T51" fmla="*/ 1227 h 2117"/>
                <a:gd name="T52" fmla="*/ 822 w 3377"/>
                <a:gd name="T53" fmla="*/ 1162 h 2117"/>
                <a:gd name="T54" fmla="*/ 740 w 3377"/>
                <a:gd name="T55" fmla="*/ 1443 h 2117"/>
                <a:gd name="T56" fmla="*/ 993 w 3377"/>
                <a:gd name="T57" fmla="*/ 1308 h 2117"/>
                <a:gd name="T58" fmla="*/ 1015 w 3377"/>
                <a:gd name="T59" fmla="*/ 1867 h 2117"/>
                <a:gd name="T60" fmla="*/ 305 w 3377"/>
                <a:gd name="T61" fmla="*/ 1652 h 2117"/>
                <a:gd name="T62" fmla="*/ 550 w 3377"/>
                <a:gd name="T63" fmla="*/ 714 h 2117"/>
                <a:gd name="T64" fmla="*/ 1082 w 3377"/>
                <a:gd name="T65" fmla="*/ 305 h 2117"/>
                <a:gd name="T66" fmla="*/ 1114 w 3377"/>
                <a:gd name="T67" fmla="*/ 913 h 2117"/>
                <a:gd name="T68" fmla="*/ 1543 w 3377"/>
                <a:gd name="T69" fmla="*/ 1100 h 2117"/>
                <a:gd name="T70" fmla="*/ 1397 w 3377"/>
                <a:gd name="T71" fmla="*/ 1463 h 2117"/>
                <a:gd name="T72" fmla="*/ 1668 w 3377"/>
                <a:gd name="T73" fmla="*/ 1282 h 2117"/>
                <a:gd name="T74" fmla="*/ 1509 w 3377"/>
                <a:gd name="T75" fmla="*/ 965 h 2117"/>
                <a:gd name="T76" fmla="*/ 1197 w 3377"/>
                <a:gd name="T77" fmla="*/ 310 h 2117"/>
                <a:gd name="T78" fmla="*/ 1777 w 3377"/>
                <a:gd name="T79" fmla="*/ 185 h 2117"/>
                <a:gd name="T80" fmla="*/ 2792 w 3377"/>
                <a:gd name="T81" fmla="*/ 592 h 2117"/>
                <a:gd name="T82" fmla="*/ 3159 w 3377"/>
                <a:gd name="T83" fmla="*/ 1018 h 2117"/>
                <a:gd name="T84" fmla="*/ 2500 w 3377"/>
                <a:gd name="T85" fmla="*/ 1089 h 2117"/>
                <a:gd name="T86" fmla="*/ 2613 w 3377"/>
                <a:gd name="T87" fmla="*/ 1198 h 2117"/>
                <a:gd name="T88" fmla="*/ 1578 w 3377"/>
                <a:gd name="T89" fmla="*/ 646 h 2117"/>
                <a:gd name="T90" fmla="*/ 782 w 3377"/>
                <a:gd name="T91" fmla="*/ 1269 h 2117"/>
                <a:gd name="T92" fmla="*/ 669 w 3377"/>
                <a:gd name="T93" fmla="*/ 1156 h 2117"/>
                <a:gd name="T94" fmla="*/ 1699 w 3377"/>
                <a:gd name="T95" fmla="*/ 1452 h 2117"/>
                <a:gd name="T96" fmla="*/ 1587 w 3377"/>
                <a:gd name="T97" fmla="*/ 1337 h 2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77" h="2117">
                  <a:moveTo>
                    <a:pt x="3270" y="1011"/>
                  </a:moveTo>
                  <a:cubicBezTo>
                    <a:pt x="3205" y="883"/>
                    <a:pt x="3105" y="792"/>
                    <a:pt x="2984" y="726"/>
                  </a:cubicBezTo>
                  <a:cubicBezTo>
                    <a:pt x="2961" y="714"/>
                    <a:pt x="2947" y="698"/>
                    <a:pt x="2939" y="672"/>
                  </a:cubicBezTo>
                  <a:cubicBezTo>
                    <a:pt x="2923" y="621"/>
                    <a:pt x="2902" y="572"/>
                    <a:pt x="2876" y="525"/>
                  </a:cubicBezTo>
                  <a:cubicBezTo>
                    <a:pt x="2757" y="314"/>
                    <a:pt x="2590" y="183"/>
                    <a:pt x="2349" y="180"/>
                  </a:cubicBezTo>
                  <a:cubicBezTo>
                    <a:pt x="2330" y="180"/>
                    <a:pt x="2316" y="172"/>
                    <a:pt x="2301" y="161"/>
                  </a:cubicBezTo>
                  <a:cubicBezTo>
                    <a:pt x="2142" y="50"/>
                    <a:pt x="1972" y="0"/>
                    <a:pt x="1784" y="63"/>
                  </a:cubicBezTo>
                  <a:cubicBezTo>
                    <a:pt x="1738" y="79"/>
                    <a:pt x="1698" y="80"/>
                    <a:pt x="1651" y="64"/>
                  </a:cubicBezTo>
                  <a:cubicBezTo>
                    <a:pt x="1482" y="9"/>
                    <a:pt x="1327" y="55"/>
                    <a:pt x="1182" y="152"/>
                  </a:cubicBezTo>
                  <a:cubicBezTo>
                    <a:pt x="1162" y="166"/>
                    <a:pt x="1063" y="198"/>
                    <a:pt x="1037" y="199"/>
                  </a:cubicBezTo>
                  <a:cubicBezTo>
                    <a:pt x="1010" y="201"/>
                    <a:pt x="983" y="198"/>
                    <a:pt x="956" y="204"/>
                  </a:cubicBezTo>
                  <a:cubicBezTo>
                    <a:pt x="729" y="252"/>
                    <a:pt x="581" y="398"/>
                    <a:pt x="499" y="624"/>
                  </a:cubicBezTo>
                  <a:cubicBezTo>
                    <a:pt x="492" y="643"/>
                    <a:pt x="483" y="657"/>
                    <a:pt x="465" y="665"/>
                  </a:cubicBezTo>
                  <a:cubicBezTo>
                    <a:pt x="430" y="681"/>
                    <a:pt x="395" y="698"/>
                    <a:pt x="362" y="716"/>
                  </a:cubicBezTo>
                  <a:cubicBezTo>
                    <a:pt x="128" y="848"/>
                    <a:pt x="0" y="1102"/>
                    <a:pt x="33" y="1377"/>
                  </a:cubicBezTo>
                  <a:cubicBezTo>
                    <a:pt x="50" y="1515"/>
                    <a:pt x="104" y="1637"/>
                    <a:pt x="201" y="1732"/>
                  </a:cubicBezTo>
                  <a:cubicBezTo>
                    <a:pt x="348" y="1876"/>
                    <a:pt x="520" y="1914"/>
                    <a:pt x="712" y="1848"/>
                  </a:cubicBezTo>
                  <a:cubicBezTo>
                    <a:pt x="734" y="1840"/>
                    <a:pt x="750" y="1843"/>
                    <a:pt x="768" y="1859"/>
                  </a:cubicBezTo>
                  <a:cubicBezTo>
                    <a:pt x="826" y="1911"/>
                    <a:pt x="893" y="1949"/>
                    <a:pt x="965" y="1976"/>
                  </a:cubicBezTo>
                  <a:cubicBezTo>
                    <a:pt x="989" y="1985"/>
                    <a:pt x="1097" y="2008"/>
                    <a:pt x="1137" y="2004"/>
                  </a:cubicBezTo>
                  <a:cubicBezTo>
                    <a:pt x="1169" y="2001"/>
                    <a:pt x="1200" y="1996"/>
                    <a:pt x="1230" y="1989"/>
                  </a:cubicBezTo>
                  <a:cubicBezTo>
                    <a:pt x="1249" y="1985"/>
                    <a:pt x="1264" y="1987"/>
                    <a:pt x="1279" y="1999"/>
                  </a:cubicBezTo>
                  <a:cubicBezTo>
                    <a:pt x="1308" y="2022"/>
                    <a:pt x="1339" y="2039"/>
                    <a:pt x="1372" y="2054"/>
                  </a:cubicBezTo>
                  <a:cubicBezTo>
                    <a:pt x="1489" y="2105"/>
                    <a:pt x="1611" y="2117"/>
                    <a:pt x="1735" y="2108"/>
                  </a:cubicBezTo>
                  <a:cubicBezTo>
                    <a:pt x="1833" y="2100"/>
                    <a:pt x="1928" y="2075"/>
                    <a:pt x="2011" y="2018"/>
                  </a:cubicBezTo>
                  <a:cubicBezTo>
                    <a:pt x="2038" y="1999"/>
                    <a:pt x="2060" y="1991"/>
                    <a:pt x="2091" y="2006"/>
                  </a:cubicBezTo>
                  <a:cubicBezTo>
                    <a:pt x="2130" y="2024"/>
                    <a:pt x="2227" y="2037"/>
                    <a:pt x="2277" y="2033"/>
                  </a:cubicBezTo>
                  <a:cubicBezTo>
                    <a:pt x="2280" y="2032"/>
                    <a:pt x="2284" y="2032"/>
                    <a:pt x="2287" y="2032"/>
                  </a:cubicBezTo>
                  <a:cubicBezTo>
                    <a:pt x="2435" y="2012"/>
                    <a:pt x="2562" y="1948"/>
                    <a:pt x="2662" y="1829"/>
                  </a:cubicBezTo>
                  <a:cubicBezTo>
                    <a:pt x="2676" y="1812"/>
                    <a:pt x="2690" y="1808"/>
                    <a:pt x="2710" y="1816"/>
                  </a:cubicBezTo>
                  <a:cubicBezTo>
                    <a:pt x="2753" y="1832"/>
                    <a:pt x="2798" y="1841"/>
                    <a:pt x="2844" y="1841"/>
                  </a:cubicBezTo>
                  <a:cubicBezTo>
                    <a:pt x="2993" y="1839"/>
                    <a:pt x="3112" y="1772"/>
                    <a:pt x="3207" y="1652"/>
                  </a:cubicBezTo>
                  <a:cubicBezTo>
                    <a:pt x="3352" y="1468"/>
                    <a:pt x="3377" y="1220"/>
                    <a:pt x="3270" y="1011"/>
                  </a:cubicBezTo>
                  <a:close/>
                  <a:moveTo>
                    <a:pt x="3100" y="1582"/>
                  </a:moveTo>
                  <a:cubicBezTo>
                    <a:pt x="3012" y="1687"/>
                    <a:pt x="2901" y="1746"/>
                    <a:pt x="2762" y="1748"/>
                  </a:cubicBezTo>
                  <a:cubicBezTo>
                    <a:pt x="2720" y="1748"/>
                    <a:pt x="2678" y="1740"/>
                    <a:pt x="2638" y="1726"/>
                  </a:cubicBezTo>
                  <a:cubicBezTo>
                    <a:pt x="2619" y="1719"/>
                    <a:pt x="2607" y="1723"/>
                    <a:pt x="2593" y="1738"/>
                  </a:cubicBezTo>
                  <a:cubicBezTo>
                    <a:pt x="2501" y="1843"/>
                    <a:pt x="2382" y="1898"/>
                    <a:pt x="2245" y="1916"/>
                  </a:cubicBezTo>
                  <a:cubicBezTo>
                    <a:pt x="2242" y="1916"/>
                    <a:pt x="2239" y="1916"/>
                    <a:pt x="2236" y="1917"/>
                  </a:cubicBezTo>
                  <a:cubicBezTo>
                    <a:pt x="2189" y="1920"/>
                    <a:pt x="2186" y="1918"/>
                    <a:pt x="2186" y="1870"/>
                  </a:cubicBezTo>
                  <a:cubicBezTo>
                    <a:pt x="2186" y="1736"/>
                    <a:pt x="2187" y="1601"/>
                    <a:pt x="2186" y="1466"/>
                  </a:cubicBezTo>
                  <a:cubicBezTo>
                    <a:pt x="2185" y="1436"/>
                    <a:pt x="2195" y="1426"/>
                    <a:pt x="2226" y="1427"/>
                  </a:cubicBezTo>
                  <a:cubicBezTo>
                    <a:pt x="2322" y="1428"/>
                    <a:pt x="2419" y="1428"/>
                    <a:pt x="2515" y="1427"/>
                  </a:cubicBezTo>
                  <a:cubicBezTo>
                    <a:pt x="2602" y="1427"/>
                    <a:pt x="2648" y="1384"/>
                    <a:pt x="2651" y="1298"/>
                  </a:cubicBezTo>
                  <a:cubicBezTo>
                    <a:pt x="2652" y="1278"/>
                    <a:pt x="2660" y="1268"/>
                    <a:pt x="2679" y="1261"/>
                  </a:cubicBezTo>
                  <a:cubicBezTo>
                    <a:pt x="2766" y="1227"/>
                    <a:pt x="2815" y="1140"/>
                    <a:pt x="2798" y="1051"/>
                  </a:cubicBezTo>
                  <a:cubicBezTo>
                    <a:pt x="2780" y="959"/>
                    <a:pt x="2704" y="895"/>
                    <a:pt x="2611" y="894"/>
                  </a:cubicBezTo>
                  <a:cubicBezTo>
                    <a:pt x="2525" y="893"/>
                    <a:pt x="2446" y="957"/>
                    <a:pt x="2426" y="1043"/>
                  </a:cubicBezTo>
                  <a:cubicBezTo>
                    <a:pt x="2406" y="1132"/>
                    <a:pt x="2450" y="1220"/>
                    <a:pt x="2536" y="1258"/>
                  </a:cubicBezTo>
                  <a:cubicBezTo>
                    <a:pt x="2556" y="1267"/>
                    <a:pt x="2572" y="1275"/>
                    <a:pt x="2568" y="1301"/>
                  </a:cubicBezTo>
                  <a:cubicBezTo>
                    <a:pt x="2565" y="1327"/>
                    <a:pt x="2553" y="1343"/>
                    <a:pt x="2527" y="1343"/>
                  </a:cubicBezTo>
                  <a:cubicBezTo>
                    <a:pt x="2421" y="1344"/>
                    <a:pt x="2316" y="1344"/>
                    <a:pt x="2210" y="1344"/>
                  </a:cubicBezTo>
                  <a:cubicBezTo>
                    <a:pt x="2194" y="1344"/>
                    <a:pt x="2186" y="1336"/>
                    <a:pt x="2186" y="1320"/>
                  </a:cubicBezTo>
                  <a:cubicBezTo>
                    <a:pt x="2187" y="1311"/>
                    <a:pt x="2186" y="1302"/>
                    <a:pt x="2186" y="1293"/>
                  </a:cubicBezTo>
                  <a:cubicBezTo>
                    <a:pt x="2186" y="1117"/>
                    <a:pt x="2186" y="941"/>
                    <a:pt x="2186" y="765"/>
                  </a:cubicBezTo>
                  <a:cubicBezTo>
                    <a:pt x="2186" y="753"/>
                    <a:pt x="2187" y="741"/>
                    <a:pt x="2186" y="729"/>
                  </a:cubicBezTo>
                  <a:cubicBezTo>
                    <a:pt x="2179" y="649"/>
                    <a:pt x="2133" y="605"/>
                    <a:pt x="2052" y="603"/>
                  </a:cubicBezTo>
                  <a:cubicBezTo>
                    <a:pt x="2004" y="602"/>
                    <a:pt x="1956" y="602"/>
                    <a:pt x="1908" y="603"/>
                  </a:cubicBezTo>
                  <a:cubicBezTo>
                    <a:pt x="1887" y="604"/>
                    <a:pt x="1875" y="597"/>
                    <a:pt x="1867" y="577"/>
                  </a:cubicBezTo>
                  <a:cubicBezTo>
                    <a:pt x="1837" y="500"/>
                    <a:pt x="1778" y="459"/>
                    <a:pt x="1696" y="456"/>
                  </a:cubicBezTo>
                  <a:cubicBezTo>
                    <a:pt x="1616" y="454"/>
                    <a:pt x="1556" y="491"/>
                    <a:pt x="1521" y="562"/>
                  </a:cubicBezTo>
                  <a:cubicBezTo>
                    <a:pt x="1484" y="636"/>
                    <a:pt x="1495" y="707"/>
                    <a:pt x="1547" y="770"/>
                  </a:cubicBezTo>
                  <a:cubicBezTo>
                    <a:pt x="1634" y="876"/>
                    <a:pt x="1810" y="849"/>
                    <a:pt x="1864" y="721"/>
                  </a:cubicBezTo>
                  <a:cubicBezTo>
                    <a:pt x="1875" y="695"/>
                    <a:pt x="1888" y="685"/>
                    <a:pt x="1915" y="686"/>
                  </a:cubicBezTo>
                  <a:cubicBezTo>
                    <a:pt x="1957" y="688"/>
                    <a:pt x="2000" y="686"/>
                    <a:pt x="2042" y="687"/>
                  </a:cubicBezTo>
                  <a:cubicBezTo>
                    <a:pt x="2089" y="687"/>
                    <a:pt x="2103" y="701"/>
                    <a:pt x="2103" y="749"/>
                  </a:cubicBezTo>
                  <a:cubicBezTo>
                    <a:pt x="2103" y="936"/>
                    <a:pt x="2103" y="1123"/>
                    <a:pt x="2103" y="1309"/>
                  </a:cubicBezTo>
                  <a:cubicBezTo>
                    <a:pt x="2103" y="1494"/>
                    <a:pt x="2103" y="1679"/>
                    <a:pt x="2103" y="1864"/>
                  </a:cubicBezTo>
                  <a:cubicBezTo>
                    <a:pt x="2103" y="1905"/>
                    <a:pt x="2098" y="1909"/>
                    <a:pt x="2062" y="1893"/>
                  </a:cubicBezTo>
                  <a:cubicBezTo>
                    <a:pt x="2033" y="1880"/>
                    <a:pt x="2013" y="1887"/>
                    <a:pt x="1988" y="1904"/>
                  </a:cubicBezTo>
                  <a:cubicBezTo>
                    <a:pt x="1910" y="1954"/>
                    <a:pt x="1822" y="1976"/>
                    <a:pt x="1731" y="1983"/>
                  </a:cubicBezTo>
                  <a:cubicBezTo>
                    <a:pt x="1616" y="1991"/>
                    <a:pt x="1502" y="1980"/>
                    <a:pt x="1394" y="1935"/>
                  </a:cubicBezTo>
                  <a:cubicBezTo>
                    <a:pt x="1363" y="1922"/>
                    <a:pt x="1334" y="1907"/>
                    <a:pt x="1307" y="1887"/>
                  </a:cubicBezTo>
                  <a:cubicBezTo>
                    <a:pt x="1293" y="1877"/>
                    <a:pt x="1279" y="1875"/>
                    <a:pt x="1262" y="1879"/>
                  </a:cubicBezTo>
                  <a:cubicBezTo>
                    <a:pt x="1233" y="1885"/>
                    <a:pt x="1205" y="1889"/>
                    <a:pt x="1176" y="1892"/>
                  </a:cubicBezTo>
                  <a:cubicBezTo>
                    <a:pt x="1138" y="1895"/>
                    <a:pt x="1131" y="1888"/>
                    <a:pt x="1131" y="1851"/>
                  </a:cubicBezTo>
                  <a:cubicBezTo>
                    <a:pt x="1131" y="1688"/>
                    <a:pt x="1131" y="1525"/>
                    <a:pt x="1131" y="1362"/>
                  </a:cubicBezTo>
                  <a:cubicBezTo>
                    <a:pt x="1131" y="1281"/>
                    <a:pt x="1094" y="1240"/>
                    <a:pt x="1015" y="1227"/>
                  </a:cubicBezTo>
                  <a:cubicBezTo>
                    <a:pt x="1004" y="1226"/>
                    <a:pt x="993" y="1225"/>
                    <a:pt x="982" y="1225"/>
                  </a:cubicBezTo>
                  <a:cubicBezTo>
                    <a:pt x="970" y="1224"/>
                    <a:pt x="957" y="1223"/>
                    <a:pt x="945" y="1225"/>
                  </a:cubicBezTo>
                  <a:cubicBezTo>
                    <a:pt x="890" y="1231"/>
                    <a:pt x="852" y="1222"/>
                    <a:pt x="822" y="1162"/>
                  </a:cubicBezTo>
                  <a:cubicBezTo>
                    <a:pt x="778" y="1076"/>
                    <a:pt x="660" y="1054"/>
                    <a:pt x="574" y="1102"/>
                  </a:cubicBezTo>
                  <a:cubicBezTo>
                    <a:pt x="486" y="1153"/>
                    <a:pt x="453" y="1264"/>
                    <a:pt x="500" y="1357"/>
                  </a:cubicBezTo>
                  <a:cubicBezTo>
                    <a:pt x="543" y="1442"/>
                    <a:pt x="650" y="1480"/>
                    <a:pt x="740" y="1443"/>
                  </a:cubicBezTo>
                  <a:cubicBezTo>
                    <a:pt x="791" y="1422"/>
                    <a:pt x="826" y="1387"/>
                    <a:pt x="845" y="1336"/>
                  </a:cubicBezTo>
                  <a:cubicBezTo>
                    <a:pt x="853" y="1314"/>
                    <a:pt x="865" y="1307"/>
                    <a:pt x="887" y="1308"/>
                  </a:cubicBezTo>
                  <a:cubicBezTo>
                    <a:pt x="922" y="1309"/>
                    <a:pt x="957" y="1307"/>
                    <a:pt x="993" y="1308"/>
                  </a:cubicBezTo>
                  <a:cubicBezTo>
                    <a:pt x="1033" y="1310"/>
                    <a:pt x="1048" y="1325"/>
                    <a:pt x="1048" y="1364"/>
                  </a:cubicBezTo>
                  <a:cubicBezTo>
                    <a:pt x="1048" y="1524"/>
                    <a:pt x="1047" y="1684"/>
                    <a:pt x="1048" y="1844"/>
                  </a:cubicBezTo>
                  <a:cubicBezTo>
                    <a:pt x="1048" y="1871"/>
                    <a:pt x="1038" y="1875"/>
                    <a:pt x="1015" y="1867"/>
                  </a:cubicBezTo>
                  <a:cubicBezTo>
                    <a:pt x="948" y="1843"/>
                    <a:pt x="886" y="1810"/>
                    <a:pt x="832" y="1764"/>
                  </a:cubicBezTo>
                  <a:cubicBezTo>
                    <a:pt x="815" y="1750"/>
                    <a:pt x="801" y="1747"/>
                    <a:pt x="780" y="1754"/>
                  </a:cubicBezTo>
                  <a:cubicBezTo>
                    <a:pt x="602" y="1813"/>
                    <a:pt x="442" y="1779"/>
                    <a:pt x="305" y="1652"/>
                  </a:cubicBezTo>
                  <a:cubicBezTo>
                    <a:pt x="215" y="1569"/>
                    <a:pt x="164" y="1461"/>
                    <a:pt x="149" y="1340"/>
                  </a:cubicBezTo>
                  <a:cubicBezTo>
                    <a:pt x="118" y="1099"/>
                    <a:pt x="237" y="875"/>
                    <a:pt x="455" y="760"/>
                  </a:cubicBezTo>
                  <a:cubicBezTo>
                    <a:pt x="486" y="743"/>
                    <a:pt x="518" y="728"/>
                    <a:pt x="550" y="714"/>
                  </a:cubicBezTo>
                  <a:cubicBezTo>
                    <a:pt x="567" y="707"/>
                    <a:pt x="576" y="695"/>
                    <a:pt x="582" y="678"/>
                  </a:cubicBezTo>
                  <a:cubicBezTo>
                    <a:pt x="658" y="480"/>
                    <a:pt x="796" y="351"/>
                    <a:pt x="1007" y="309"/>
                  </a:cubicBezTo>
                  <a:cubicBezTo>
                    <a:pt x="1032" y="304"/>
                    <a:pt x="1057" y="306"/>
                    <a:pt x="1082" y="305"/>
                  </a:cubicBezTo>
                  <a:cubicBezTo>
                    <a:pt x="1106" y="304"/>
                    <a:pt x="1116" y="314"/>
                    <a:pt x="1114" y="337"/>
                  </a:cubicBezTo>
                  <a:cubicBezTo>
                    <a:pt x="1113" y="346"/>
                    <a:pt x="1114" y="355"/>
                    <a:pt x="1114" y="364"/>
                  </a:cubicBezTo>
                  <a:cubicBezTo>
                    <a:pt x="1114" y="547"/>
                    <a:pt x="1114" y="730"/>
                    <a:pt x="1114" y="913"/>
                  </a:cubicBezTo>
                  <a:cubicBezTo>
                    <a:pt x="1114" y="999"/>
                    <a:pt x="1162" y="1047"/>
                    <a:pt x="1249" y="1047"/>
                  </a:cubicBezTo>
                  <a:cubicBezTo>
                    <a:pt x="1330" y="1048"/>
                    <a:pt x="1410" y="1047"/>
                    <a:pt x="1490" y="1048"/>
                  </a:cubicBezTo>
                  <a:cubicBezTo>
                    <a:pt x="1531" y="1048"/>
                    <a:pt x="1543" y="1059"/>
                    <a:pt x="1543" y="1100"/>
                  </a:cubicBezTo>
                  <a:cubicBezTo>
                    <a:pt x="1543" y="1144"/>
                    <a:pt x="1542" y="1188"/>
                    <a:pt x="1543" y="1232"/>
                  </a:cubicBezTo>
                  <a:cubicBezTo>
                    <a:pt x="1544" y="1255"/>
                    <a:pt x="1536" y="1266"/>
                    <a:pt x="1515" y="1274"/>
                  </a:cubicBezTo>
                  <a:cubicBezTo>
                    <a:pt x="1435" y="1307"/>
                    <a:pt x="1394" y="1374"/>
                    <a:pt x="1397" y="1463"/>
                  </a:cubicBezTo>
                  <a:cubicBezTo>
                    <a:pt x="1400" y="1539"/>
                    <a:pt x="1450" y="1605"/>
                    <a:pt x="1524" y="1630"/>
                  </a:cubicBezTo>
                  <a:cubicBezTo>
                    <a:pt x="1618" y="1662"/>
                    <a:pt x="1721" y="1616"/>
                    <a:pt x="1759" y="1526"/>
                  </a:cubicBezTo>
                  <a:cubicBezTo>
                    <a:pt x="1799" y="1431"/>
                    <a:pt x="1761" y="1323"/>
                    <a:pt x="1668" y="1282"/>
                  </a:cubicBezTo>
                  <a:cubicBezTo>
                    <a:pt x="1633" y="1266"/>
                    <a:pt x="1623" y="1247"/>
                    <a:pt x="1626" y="1211"/>
                  </a:cubicBezTo>
                  <a:cubicBezTo>
                    <a:pt x="1628" y="1168"/>
                    <a:pt x="1627" y="1125"/>
                    <a:pt x="1626" y="1082"/>
                  </a:cubicBezTo>
                  <a:cubicBezTo>
                    <a:pt x="1624" y="1015"/>
                    <a:pt x="1576" y="966"/>
                    <a:pt x="1509" y="965"/>
                  </a:cubicBezTo>
                  <a:cubicBezTo>
                    <a:pt x="1426" y="963"/>
                    <a:pt x="1342" y="964"/>
                    <a:pt x="1259" y="964"/>
                  </a:cubicBezTo>
                  <a:cubicBezTo>
                    <a:pt x="1209" y="964"/>
                    <a:pt x="1198" y="953"/>
                    <a:pt x="1197" y="905"/>
                  </a:cubicBezTo>
                  <a:cubicBezTo>
                    <a:pt x="1197" y="706"/>
                    <a:pt x="1198" y="508"/>
                    <a:pt x="1197" y="310"/>
                  </a:cubicBezTo>
                  <a:cubicBezTo>
                    <a:pt x="1197" y="292"/>
                    <a:pt x="1198" y="275"/>
                    <a:pt x="1217" y="263"/>
                  </a:cubicBezTo>
                  <a:cubicBezTo>
                    <a:pt x="1352" y="178"/>
                    <a:pt x="1496" y="138"/>
                    <a:pt x="1653" y="186"/>
                  </a:cubicBezTo>
                  <a:cubicBezTo>
                    <a:pt x="1697" y="200"/>
                    <a:pt x="1734" y="199"/>
                    <a:pt x="1777" y="185"/>
                  </a:cubicBezTo>
                  <a:cubicBezTo>
                    <a:pt x="1952" y="130"/>
                    <a:pt x="2110" y="174"/>
                    <a:pt x="2258" y="272"/>
                  </a:cubicBezTo>
                  <a:cubicBezTo>
                    <a:pt x="2272" y="281"/>
                    <a:pt x="2285" y="288"/>
                    <a:pt x="2302" y="288"/>
                  </a:cubicBezTo>
                  <a:cubicBezTo>
                    <a:pt x="2526" y="291"/>
                    <a:pt x="2681" y="405"/>
                    <a:pt x="2792" y="592"/>
                  </a:cubicBezTo>
                  <a:cubicBezTo>
                    <a:pt x="2816" y="632"/>
                    <a:pt x="2836" y="676"/>
                    <a:pt x="2851" y="720"/>
                  </a:cubicBezTo>
                  <a:cubicBezTo>
                    <a:pt x="2859" y="743"/>
                    <a:pt x="2871" y="757"/>
                    <a:pt x="2893" y="768"/>
                  </a:cubicBezTo>
                  <a:cubicBezTo>
                    <a:pt x="3005" y="826"/>
                    <a:pt x="3098" y="906"/>
                    <a:pt x="3159" y="1018"/>
                  </a:cubicBezTo>
                  <a:cubicBezTo>
                    <a:pt x="3258" y="1202"/>
                    <a:pt x="3235" y="1420"/>
                    <a:pt x="3100" y="1582"/>
                  </a:cubicBezTo>
                  <a:close/>
                  <a:moveTo>
                    <a:pt x="2613" y="1198"/>
                  </a:moveTo>
                  <a:cubicBezTo>
                    <a:pt x="2552" y="1199"/>
                    <a:pt x="2501" y="1150"/>
                    <a:pt x="2500" y="1089"/>
                  </a:cubicBezTo>
                  <a:cubicBezTo>
                    <a:pt x="2499" y="1023"/>
                    <a:pt x="2547" y="972"/>
                    <a:pt x="2611" y="971"/>
                  </a:cubicBezTo>
                  <a:cubicBezTo>
                    <a:pt x="2670" y="970"/>
                    <a:pt x="2723" y="1022"/>
                    <a:pt x="2725" y="1082"/>
                  </a:cubicBezTo>
                  <a:cubicBezTo>
                    <a:pt x="2726" y="1143"/>
                    <a:pt x="2674" y="1197"/>
                    <a:pt x="2613" y="1198"/>
                  </a:cubicBezTo>
                  <a:close/>
                  <a:moveTo>
                    <a:pt x="1802" y="646"/>
                  </a:moveTo>
                  <a:cubicBezTo>
                    <a:pt x="1802" y="708"/>
                    <a:pt x="1752" y="759"/>
                    <a:pt x="1692" y="759"/>
                  </a:cubicBezTo>
                  <a:cubicBezTo>
                    <a:pt x="1630" y="759"/>
                    <a:pt x="1578" y="707"/>
                    <a:pt x="1578" y="646"/>
                  </a:cubicBezTo>
                  <a:cubicBezTo>
                    <a:pt x="1577" y="583"/>
                    <a:pt x="1628" y="533"/>
                    <a:pt x="1691" y="533"/>
                  </a:cubicBezTo>
                  <a:cubicBezTo>
                    <a:pt x="1755" y="533"/>
                    <a:pt x="1802" y="582"/>
                    <a:pt x="1802" y="646"/>
                  </a:cubicBezTo>
                  <a:close/>
                  <a:moveTo>
                    <a:pt x="782" y="1269"/>
                  </a:moveTo>
                  <a:cubicBezTo>
                    <a:pt x="781" y="1329"/>
                    <a:pt x="727" y="1381"/>
                    <a:pt x="666" y="1381"/>
                  </a:cubicBezTo>
                  <a:cubicBezTo>
                    <a:pt x="606" y="1380"/>
                    <a:pt x="552" y="1326"/>
                    <a:pt x="554" y="1266"/>
                  </a:cubicBezTo>
                  <a:cubicBezTo>
                    <a:pt x="556" y="1205"/>
                    <a:pt x="608" y="1155"/>
                    <a:pt x="669" y="1156"/>
                  </a:cubicBezTo>
                  <a:cubicBezTo>
                    <a:pt x="732" y="1156"/>
                    <a:pt x="782" y="1207"/>
                    <a:pt x="782" y="1269"/>
                  </a:cubicBezTo>
                  <a:close/>
                  <a:moveTo>
                    <a:pt x="1587" y="1337"/>
                  </a:moveTo>
                  <a:cubicBezTo>
                    <a:pt x="1648" y="1338"/>
                    <a:pt x="1699" y="1391"/>
                    <a:pt x="1699" y="1452"/>
                  </a:cubicBezTo>
                  <a:cubicBezTo>
                    <a:pt x="1699" y="1514"/>
                    <a:pt x="1649" y="1562"/>
                    <a:pt x="1584" y="1562"/>
                  </a:cubicBezTo>
                  <a:cubicBezTo>
                    <a:pt x="1523" y="1562"/>
                    <a:pt x="1473" y="1512"/>
                    <a:pt x="1473" y="1452"/>
                  </a:cubicBezTo>
                  <a:cubicBezTo>
                    <a:pt x="1473" y="1388"/>
                    <a:pt x="1524" y="1337"/>
                    <a:pt x="1587" y="13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mj-lt"/>
              </a:endParaRPr>
            </a:p>
          </p:txBody>
        </p:sp>
        <p:sp>
          <p:nvSpPr>
            <p:cNvPr id="15" name="Freeform 6"/>
            <p:cNvSpPr>
              <a:spLocks/>
            </p:cNvSpPr>
            <p:nvPr/>
          </p:nvSpPr>
          <p:spPr bwMode="auto">
            <a:xfrm>
              <a:off x="5308" y="2472"/>
              <a:ext cx="0" cy="544"/>
            </a:xfrm>
            <a:custGeom>
              <a:avLst/>
              <a:gdLst>
                <a:gd name="T0" fmla="*/ 560 h 1115"/>
                <a:gd name="T1" fmla="*/ 1115 h 1115"/>
                <a:gd name="T2" fmla="*/ 560 h 1115"/>
                <a:gd name="T3" fmla="*/ 0 h 1115"/>
                <a:gd name="T4" fmla="*/ 560 h 1115"/>
              </a:gdLst>
              <a:ahLst/>
              <a:cxnLst>
                <a:cxn ang="0">
                  <a:pos x="0" y="T0"/>
                </a:cxn>
                <a:cxn ang="0">
                  <a:pos x="0" y="T1"/>
                </a:cxn>
                <a:cxn ang="0">
                  <a:pos x="0" y="T2"/>
                </a:cxn>
                <a:cxn ang="0">
                  <a:pos x="0" y="T3"/>
                </a:cxn>
                <a:cxn ang="0">
                  <a:pos x="0" y="T4"/>
                </a:cxn>
              </a:cxnLst>
              <a:rect l="0" t="0" r="r" b="b"/>
              <a:pathLst>
                <a:path h="1115">
                  <a:moveTo>
                    <a:pt x="0" y="560"/>
                  </a:moveTo>
                  <a:cubicBezTo>
                    <a:pt x="0" y="745"/>
                    <a:pt x="0" y="930"/>
                    <a:pt x="0" y="1115"/>
                  </a:cubicBezTo>
                  <a:cubicBezTo>
                    <a:pt x="0" y="930"/>
                    <a:pt x="0" y="745"/>
                    <a:pt x="0" y="560"/>
                  </a:cubicBezTo>
                  <a:cubicBezTo>
                    <a:pt x="0" y="374"/>
                    <a:pt x="0" y="187"/>
                    <a:pt x="0" y="0"/>
                  </a:cubicBezTo>
                  <a:cubicBezTo>
                    <a:pt x="0" y="187"/>
                    <a:pt x="0" y="374"/>
                    <a:pt x="0" y="5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mj-lt"/>
              </a:endParaRPr>
            </a:p>
          </p:txBody>
        </p:sp>
      </p:grpSp>
    </p:spTree>
    <p:extLst>
      <p:ext uri="{BB962C8B-B14F-4D97-AF65-F5344CB8AC3E}">
        <p14:creationId xmlns:p14="http://schemas.microsoft.com/office/powerpoint/2010/main" val="2105957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50"/>
                                  </p:iterate>
                                  <p:childTnLst>
                                    <p:set>
                                      <p:cBhvr>
                                        <p:cTn id="6"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6058649" y="142109"/>
            <a:ext cx="74702" cy="634967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1888" y="3429000"/>
            <a:ext cx="1172822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43941" y="216811"/>
            <a:ext cx="2614572" cy="615522"/>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gradFill>
                  <a:gsLst>
                    <a:gs pos="2917">
                      <a:srgbClr val="353535"/>
                    </a:gs>
                    <a:gs pos="30000">
                      <a:srgbClr val="353535"/>
                    </a:gs>
                  </a:gsLst>
                  <a:lin ang="5400000" scaled="0"/>
                </a:gradFill>
                <a:latin typeface="+mj-lt"/>
              </a:rPr>
              <a:t>Intelligent apps</a:t>
            </a:r>
            <a:endParaRPr lang="en-GB" sz="2353" dirty="0" err="1">
              <a:gradFill>
                <a:gsLst>
                  <a:gs pos="2917">
                    <a:srgbClr val="353535"/>
                  </a:gs>
                  <a:gs pos="30000">
                    <a:srgbClr val="353535"/>
                  </a:gs>
                </a:gsLst>
                <a:lin ang="5400000" scaled="0"/>
              </a:gradFill>
              <a:latin typeface="+mj-lt"/>
            </a:endParaRPr>
          </a:p>
        </p:txBody>
      </p:sp>
      <p:sp>
        <p:nvSpPr>
          <p:cNvPr id="11" name="TextBox 10"/>
          <p:cNvSpPr txBox="1"/>
          <p:nvPr/>
        </p:nvSpPr>
        <p:spPr>
          <a:xfrm>
            <a:off x="343941" y="3578404"/>
            <a:ext cx="4183316" cy="615522"/>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gradFill>
                  <a:gsLst>
                    <a:gs pos="2917">
                      <a:srgbClr val="353535"/>
                    </a:gs>
                    <a:gs pos="30000">
                      <a:srgbClr val="353535"/>
                    </a:gs>
                  </a:gsLst>
                  <a:lin ang="5400000" scaled="0"/>
                </a:gradFill>
                <a:latin typeface="+mj-lt"/>
              </a:rPr>
              <a:t>Apps using natural language</a:t>
            </a:r>
            <a:endParaRPr lang="en-GB" sz="2353" dirty="0" err="1">
              <a:gradFill>
                <a:gsLst>
                  <a:gs pos="2917">
                    <a:srgbClr val="353535"/>
                  </a:gs>
                  <a:gs pos="30000">
                    <a:srgbClr val="353535"/>
                  </a:gs>
                </a:gsLst>
                <a:lin ang="5400000" scaled="0"/>
              </a:gradFill>
              <a:latin typeface="+mj-lt"/>
            </a:endParaRPr>
          </a:p>
        </p:txBody>
      </p:sp>
      <p:sp>
        <p:nvSpPr>
          <p:cNvPr id="12" name="TextBox 11"/>
          <p:cNvSpPr txBox="1"/>
          <p:nvPr/>
        </p:nvSpPr>
        <p:spPr>
          <a:xfrm>
            <a:off x="6245404" y="216811"/>
            <a:ext cx="4706230" cy="615522"/>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gradFill>
                  <a:gsLst>
                    <a:gs pos="2917">
                      <a:srgbClr val="353535"/>
                    </a:gs>
                    <a:gs pos="30000">
                      <a:srgbClr val="353535"/>
                    </a:gs>
                  </a:gsLst>
                  <a:lin ang="5400000" scaled="0"/>
                </a:gradFill>
                <a:latin typeface="+mj-lt"/>
              </a:rPr>
              <a:t>Apps loosely-coupled with bots</a:t>
            </a:r>
            <a:endParaRPr lang="en-GB" sz="2353" dirty="0" err="1">
              <a:gradFill>
                <a:gsLst>
                  <a:gs pos="2917">
                    <a:srgbClr val="353535"/>
                  </a:gs>
                  <a:gs pos="30000">
                    <a:srgbClr val="353535"/>
                  </a:gs>
                </a:gsLst>
                <a:lin ang="5400000" scaled="0"/>
              </a:gradFill>
              <a:latin typeface="+mj-lt"/>
            </a:endParaRPr>
          </a:p>
        </p:txBody>
      </p:sp>
      <p:sp>
        <p:nvSpPr>
          <p:cNvPr id="13" name="TextBox 12"/>
          <p:cNvSpPr txBox="1"/>
          <p:nvPr/>
        </p:nvSpPr>
        <p:spPr>
          <a:xfrm>
            <a:off x="6245404" y="3578404"/>
            <a:ext cx="4706230" cy="615522"/>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gradFill>
                  <a:gsLst>
                    <a:gs pos="2917">
                      <a:srgbClr val="353535"/>
                    </a:gs>
                    <a:gs pos="30000">
                      <a:srgbClr val="353535"/>
                    </a:gs>
                  </a:gsLst>
                  <a:lin ang="5400000" scaled="0"/>
                </a:gradFill>
                <a:latin typeface="+mj-lt"/>
              </a:rPr>
              <a:t>Apps tightly-integrated with bots</a:t>
            </a:r>
            <a:endParaRPr lang="en-GB" sz="2353" dirty="0" err="1">
              <a:gradFill>
                <a:gsLst>
                  <a:gs pos="2917">
                    <a:srgbClr val="353535"/>
                  </a:gs>
                  <a:gs pos="30000">
                    <a:srgbClr val="353535"/>
                  </a:gs>
                </a:gsLst>
                <a:lin ang="5400000" scaled="0"/>
              </a:gradFill>
              <a:latin typeface="+mj-lt"/>
            </a:endParaRPr>
          </a:p>
        </p:txBody>
      </p:sp>
      <p:pic>
        <p:nvPicPr>
          <p:cNvPr id="14" name="Picture 13"/>
          <p:cNvPicPr>
            <a:picLocks noChangeAspect="1"/>
          </p:cNvPicPr>
          <p:nvPr/>
        </p:nvPicPr>
        <p:blipFill>
          <a:blip r:embed="rId2"/>
          <a:stretch>
            <a:fillRect/>
          </a:stretch>
        </p:blipFill>
        <p:spPr>
          <a:xfrm>
            <a:off x="693839" y="1274313"/>
            <a:ext cx="1914775" cy="1486260"/>
          </a:xfrm>
          <a:prstGeom prst="rect">
            <a:avLst/>
          </a:prstGeom>
        </p:spPr>
      </p:pic>
      <p:sp>
        <p:nvSpPr>
          <p:cNvPr id="15" name="Cloud 14"/>
          <p:cNvSpPr/>
          <p:nvPr/>
        </p:nvSpPr>
        <p:spPr bwMode="auto">
          <a:xfrm>
            <a:off x="3556130" y="489940"/>
            <a:ext cx="2315764" cy="1568743"/>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GB" sz="1961" dirty="0">
              <a:gradFill>
                <a:gsLst>
                  <a:gs pos="0">
                    <a:srgbClr val="FFFFFF"/>
                  </a:gs>
                  <a:gs pos="100000">
                    <a:srgbClr val="FFFFFF"/>
                  </a:gs>
                </a:gsLst>
                <a:lin ang="5400000" scaled="0"/>
              </a:gradFill>
              <a:latin typeface="+mj-lt"/>
            </a:endParaRPr>
          </a:p>
        </p:txBody>
      </p:sp>
      <p:grpSp>
        <p:nvGrpSpPr>
          <p:cNvPr id="16" name="Group 15"/>
          <p:cNvGrpSpPr/>
          <p:nvPr/>
        </p:nvGrpSpPr>
        <p:grpSpPr>
          <a:xfrm>
            <a:off x="4200048" y="1220615"/>
            <a:ext cx="881298" cy="626144"/>
            <a:chOff x="952844" y="5207898"/>
            <a:chExt cx="2001768" cy="1616922"/>
          </a:xfrm>
        </p:grpSpPr>
        <p:grpSp>
          <p:nvGrpSpPr>
            <p:cNvPr id="17" name="Group 16"/>
            <p:cNvGrpSpPr/>
            <p:nvPr/>
          </p:nvGrpSpPr>
          <p:grpSpPr>
            <a:xfrm>
              <a:off x="952844" y="5207898"/>
              <a:ext cx="1091279" cy="1312689"/>
              <a:chOff x="952844" y="5207898"/>
              <a:chExt cx="1091279" cy="1312689"/>
            </a:xfrm>
          </p:grpSpPr>
          <p:pic>
            <p:nvPicPr>
              <p:cNvPr id="21" name="Picture 20"/>
              <p:cNvPicPr>
                <a:picLocks noChangeAspect="1"/>
              </p:cNvPicPr>
              <p:nvPr/>
            </p:nvPicPr>
            <p:blipFill>
              <a:blip r:embed="rId3"/>
              <a:stretch>
                <a:fillRect/>
              </a:stretch>
            </p:blipFill>
            <p:spPr>
              <a:xfrm>
                <a:off x="952844" y="5316420"/>
                <a:ext cx="1091279" cy="1091279"/>
              </a:xfrm>
              <a:prstGeom prst="rect">
                <a:avLst/>
              </a:prstGeom>
            </p:spPr>
          </p:pic>
          <p:sp>
            <p:nvSpPr>
              <p:cNvPr id="22" name="TextBox 21"/>
              <p:cNvSpPr txBox="1"/>
              <p:nvPr/>
            </p:nvSpPr>
            <p:spPr>
              <a:xfrm>
                <a:off x="985751" y="5207898"/>
                <a:ext cx="999264" cy="1312689"/>
              </a:xfrm>
              <a:prstGeom prst="rect">
                <a:avLst/>
              </a:prstGeom>
              <a:noFill/>
            </p:spPr>
            <p:txBody>
              <a:bodyPr wrap="square" lIns="182854" tIns="146284" rIns="182854" bIns="146284" rtlCol="0" anchor="ctr">
                <a:spAutoFit/>
              </a:bodyPr>
              <a:lstStyle/>
              <a:p>
                <a:pPr algn="ctr" defTabSz="914225">
                  <a:lnSpc>
                    <a:spcPct val="90000"/>
                  </a:lnSpc>
                  <a:spcAft>
                    <a:spcPts val="600"/>
                  </a:spcAft>
                  <a:defRPr/>
                </a:pPr>
                <a:endParaRPr lang="en-US" sz="1568" b="1" kern="0" dirty="0">
                  <a:solidFill>
                    <a:srgbClr val="FFFFFF"/>
                  </a:solidFill>
                  <a:latin typeface="+mj-lt"/>
                  <a:cs typeface="Segoe UI Semibold" panose="020B0702040204020203" pitchFamily="34" charset="0"/>
                </a:endParaRPr>
              </a:p>
            </p:txBody>
          </p:sp>
        </p:grpSp>
        <p:grpSp>
          <p:nvGrpSpPr>
            <p:cNvPr id="18" name="Group 17"/>
            <p:cNvGrpSpPr/>
            <p:nvPr/>
          </p:nvGrpSpPr>
          <p:grpSpPr>
            <a:xfrm>
              <a:off x="1954781" y="5512130"/>
              <a:ext cx="999831" cy="1312690"/>
              <a:chOff x="1954781" y="5512130"/>
              <a:chExt cx="999831" cy="1312690"/>
            </a:xfrm>
          </p:grpSpPr>
          <p:pic>
            <p:nvPicPr>
              <p:cNvPr id="19" name="Picture 18"/>
              <p:cNvPicPr>
                <a:picLocks noChangeAspect="1"/>
              </p:cNvPicPr>
              <p:nvPr/>
            </p:nvPicPr>
            <p:blipFill>
              <a:blip r:embed="rId4"/>
              <a:stretch>
                <a:fillRect/>
              </a:stretch>
            </p:blipFill>
            <p:spPr>
              <a:xfrm>
                <a:off x="1954781" y="5666937"/>
                <a:ext cx="999831" cy="999831"/>
              </a:xfrm>
              <a:prstGeom prst="rect">
                <a:avLst/>
              </a:prstGeom>
            </p:spPr>
          </p:pic>
          <p:sp>
            <p:nvSpPr>
              <p:cNvPr id="20" name="TextBox 19"/>
              <p:cNvSpPr txBox="1"/>
              <p:nvPr/>
            </p:nvSpPr>
            <p:spPr>
              <a:xfrm>
                <a:off x="1965665" y="5512130"/>
                <a:ext cx="961798" cy="1312690"/>
              </a:xfrm>
              <a:prstGeom prst="rect">
                <a:avLst/>
              </a:prstGeom>
              <a:noFill/>
            </p:spPr>
            <p:txBody>
              <a:bodyPr wrap="square" lIns="182854" tIns="146284" rIns="182854" bIns="146284" rtlCol="0" anchor="ctr">
                <a:spAutoFit/>
              </a:bodyPr>
              <a:lstStyle/>
              <a:p>
                <a:pPr algn="ctr" defTabSz="914225">
                  <a:lnSpc>
                    <a:spcPct val="90000"/>
                  </a:lnSpc>
                  <a:spcAft>
                    <a:spcPts val="600"/>
                  </a:spcAft>
                  <a:defRPr/>
                </a:pPr>
                <a:endParaRPr lang="en-US" sz="1568" kern="0" dirty="0">
                  <a:gradFill>
                    <a:gsLst>
                      <a:gs pos="2917">
                        <a:srgbClr val="FFFFFF"/>
                      </a:gs>
                      <a:gs pos="30000">
                        <a:srgbClr val="FFFFFF"/>
                      </a:gs>
                    </a:gsLst>
                    <a:lin ang="5400000" scaled="0"/>
                  </a:gradFill>
                  <a:latin typeface="+mj-lt"/>
                  <a:cs typeface="Segoe UI Semibold" panose="020B0702040204020203" pitchFamily="34" charset="0"/>
                </a:endParaRPr>
              </a:p>
            </p:txBody>
          </p:sp>
        </p:grpSp>
      </p:grpSp>
      <p:grpSp>
        <p:nvGrpSpPr>
          <p:cNvPr id="23" name="Group 22"/>
          <p:cNvGrpSpPr/>
          <p:nvPr/>
        </p:nvGrpSpPr>
        <p:grpSpPr>
          <a:xfrm>
            <a:off x="4200048" y="739726"/>
            <a:ext cx="513964" cy="525626"/>
            <a:chOff x="1167239" y="2704730"/>
            <a:chExt cx="1600200" cy="1600200"/>
          </a:xfrm>
        </p:grpSpPr>
        <p:sp>
          <p:nvSpPr>
            <p:cNvPr id="24" name="Rectangle 23"/>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mj-lt"/>
              </a:endParaRPr>
            </a:p>
          </p:txBody>
        </p:sp>
        <p:grpSp>
          <p:nvGrpSpPr>
            <p:cNvPr id="25" name="Group 24"/>
            <p:cNvGrpSpPr/>
            <p:nvPr/>
          </p:nvGrpSpPr>
          <p:grpSpPr>
            <a:xfrm>
              <a:off x="1319640" y="3097901"/>
              <a:ext cx="1295398" cy="813858"/>
              <a:chOff x="1319640" y="2290234"/>
              <a:chExt cx="1295398" cy="813858"/>
            </a:xfrm>
          </p:grpSpPr>
          <p:grpSp>
            <p:nvGrpSpPr>
              <p:cNvPr id="26" name="Group 25"/>
              <p:cNvGrpSpPr/>
              <p:nvPr/>
            </p:nvGrpSpPr>
            <p:grpSpPr>
              <a:xfrm>
                <a:off x="1319640" y="2290234"/>
                <a:ext cx="1295398" cy="813858"/>
                <a:chOff x="5531790" y="639909"/>
                <a:chExt cx="640080" cy="402143"/>
              </a:xfrm>
            </p:grpSpPr>
            <p:sp>
              <p:nvSpPr>
                <p:cNvPr id="31"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mj-lt"/>
                  </a:endParaRPr>
                </a:p>
              </p:txBody>
            </p:sp>
            <p:sp>
              <p:nvSpPr>
                <p:cNvPr id="32"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mj-lt"/>
                  </a:endParaRPr>
                </a:p>
              </p:txBody>
            </p:sp>
          </p:grpSp>
          <p:sp>
            <p:nvSpPr>
              <p:cNvPr id="27" name="Rectangle 26"/>
              <p:cNvSpPr/>
              <p:nvPr/>
            </p:nvSpPr>
            <p:spPr>
              <a:xfrm>
                <a:off x="1831662" y="2575143"/>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mj-lt"/>
                </a:endParaRPr>
              </a:p>
            </p:txBody>
          </p:sp>
          <p:sp>
            <p:nvSpPr>
              <p:cNvPr id="28" name="Rectangle 27"/>
              <p:cNvSpPr/>
              <p:nvPr/>
            </p:nvSpPr>
            <p:spPr>
              <a:xfrm>
                <a:off x="1994108" y="2575143"/>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mj-lt"/>
                </a:endParaRPr>
              </a:p>
            </p:txBody>
          </p:sp>
          <p:sp>
            <p:nvSpPr>
              <p:cNvPr id="29" name="Rectangle 28"/>
              <p:cNvSpPr/>
              <p:nvPr/>
            </p:nvSpPr>
            <p:spPr>
              <a:xfrm>
                <a:off x="1831662" y="2734018"/>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mj-lt"/>
                </a:endParaRPr>
              </a:p>
            </p:txBody>
          </p:sp>
          <p:sp>
            <p:nvSpPr>
              <p:cNvPr id="30" name="Rectangle 29"/>
              <p:cNvSpPr/>
              <p:nvPr/>
            </p:nvSpPr>
            <p:spPr>
              <a:xfrm>
                <a:off x="1994108" y="2734018"/>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mj-lt"/>
                </a:endParaRPr>
              </a:p>
            </p:txBody>
          </p:sp>
        </p:grpSp>
      </p:grpSp>
      <p:grpSp>
        <p:nvGrpSpPr>
          <p:cNvPr id="33" name="Group 32"/>
          <p:cNvGrpSpPr/>
          <p:nvPr/>
        </p:nvGrpSpPr>
        <p:grpSpPr>
          <a:xfrm>
            <a:off x="4731209" y="814428"/>
            <a:ext cx="416017" cy="412408"/>
            <a:chOff x="7853141" y="2704730"/>
            <a:chExt cx="1600200" cy="1600200"/>
          </a:xfrm>
        </p:grpSpPr>
        <p:sp>
          <p:nvSpPr>
            <p:cNvPr id="34" name="Rectangle 33"/>
            <p:cNvSpPr/>
            <p:nvPr/>
          </p:nvSpPr>
          <p:spPr>
            <a:xfrm>
              <a:off x="785314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dirty="0">
                <a:solidFill>
                  <a:sysClr val="windowText" lastClr="000000"/>
                </a:solidFill>
                <a:latin typeface="+mj-lt"/>
              </a:endParaRPr>
            </a:p>
          </p:txBody>
        </p:sp>
        <p:grpSp>
          <p:nvGrpSpPr>
            <p:cNvPr id="35" name="Group 34"/>
            <p:cNvGrpSpPr/>
            <p:nvPr/>
          </p:nvGrpSpPr>
          <p:grpSpPr>
            <a:xfrm>
              <a:off x="8156491" y="2901006"/>
              <a:ext cx="993502" cy="1207648"/>
              <a:chOff x="8156491" y="2901006"/>
              <a:chExt cx="993502" cy="1207648"/>
            </a:xfrm>
          </p:grpSpPr>
          <p:grpSp>
            <p:nvGrpSpPr>
              <p:cNvPr id="36" name="Group 35"/>
              <p:cNvGrpSpPr/>
              <p:nvPr/>
            </p:nvGrpSpPr>
            <p:grpSpPr>
              <a:xfrm>
                <a:off x="8156491" y="2901006"/>
                <a:ext cx="993502" cy="1207648"/>
                <a:chOff x="1127084" y="3139548"/>
                <a:chExt cx="851767" cy="1035364"/>
              </a:xfrm>
            </p:grpSpPr>
            <p:sp>
              <p:nvSpPr>
                <p:cNvPr id="38"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mj-lt"/>
                  </a:endParaRPr>
                </a:p>
              </p:txBody>
            </p:sp>
            <p:sp>
              <p:nvSpPr>
                <p:cNvPr id="39"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mj-lt"/>
                  </a:endParaRPr>
                </a:p>
              </p:txBody>
            </p:sp>
          </p:grpSp>
          <p:pic>
            <p:nvPicPr>
              <p:cNvPr id="37" name="Picture 36"/>
              <p:cNvPicPr>
                <a:picLocks noChangeAspect="1"/>
              </p:cNvPicPr>
              <p:nvPr/>
            </p:nvPicPr>
            <p:blipFill rotWithShape="1">
              <a:blip r:embed="rId5"/>
              <a:srcRect l="19456" t="19456" r="23993" b="23993"/>
              <a:stretch/>
            </p:blipFill>
            <p:spPr>
              <a:xfrm>
                <a:off x="8428037" y="3123696"/>
                <a:ext cx="516194" cy="504724"/>
              </a:xfrm>
              <a:prstGeom prst="rect">
                <a:avLst/>
              </a:prstGeom>
            </p:spPr>
          </p:pic>
        </p:grpSp>
      </p:grpSp>
      <p:grpSp>
        <p:nvGrpSpPr>
          <p:cNvPr id="40" name="Group 39"/>
          <p:cNvGrpSpPr/>
          <p:nvPr/>
        </p:nvGrpSpPr>
        <p:grpSpPr>
          <a:xfrm>
            <a:off x="5113515" y="731186"/>
            <a:ext cx="550504" cy="550504"/>
            <a:chOff x="600467" y="2704730"/>
            <a:chExt cx="1600200" cy="1600200"/>
          </a:xfrm>
        </p:grpSpPr>
        <p:sp>
          <p:nvSpPr>
            <p:cNvPr id="41" name="Rectangle 40"/>
            <p:cNvSpPr/>
            <p:nvPr/>
          </p:nvSpPr>
          <p:spPr>
            <a:xfrm>
              <a:off x="600467" y="2704730"/>
              <a:ext cx="16002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dirty="0">
                <a:solidFill>
                  <a:sysClr val="windowText" lastClr="000000"/>
                </a:solidFill>
                <a:latin typeface="+mj-lt"/>
              </a:endParaRPr>
            </a:p>
          </p:txBody>
        </p:sp>
        <p:grpSp>
          <p:nvGrpSpPr>
            <p:cNvPr id="42" name="Group 41"/>
            <p:cNvGrpSpPr/>
            <p:nvPr/>
          </p:nvGrpSpPr>
          <p:grpSpPr>
            <a:xfrm>
              <a:off x="828835" y="2976930"/>
              <a:ext cx="1143464" cy="1055801"/>
              <a:chOff x="828835" y="2976930"/>
              <a:chExt cx="1143464" cy="1055801"/>
            </a:xfrm>
          </p:grpSpPr>
          <p:grpSp>
            <p:nvGrpSpPr>
              <p:cNvPr id="43" name="Group 42"/>
              <p:cNvGrpSpPr/>
              <p:nvPr/>
            </p:nvGrpSpPr>
            <p:grpSpPr>
              <a:xfrm>
                <a:off x="828835" y="2976930"/>
                <a:ext cx="1143464" cy="1055801"/>
                <a:chOff x="5587334" y="5524242"/>
                <a:chExt cx="528992" cy="488437"/>
              </a:xfrm>
            </p:grpSpPr>
            <p:sp>
              <p:nvSpPr>
                <p:cNvPr id="49"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mj-lt"/>
                  </a:endParaRPr>
                </a:p>
              </p:txBody>
            </p:sp>
            <p:sp>
              <p:nvSpPr>
                <p:cNvPr id="50"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mj-lt"/>
                  </a:endParaRPr>
                </a:p>
              </p:txBody>
            </p:sp>
            <p:sp>
              <p:nvSpPr>
                <p:cNvPr id="51"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mj-lt"/>
                  </a:endParaRPr>
                </a:p>
              </p:txBody>
            </p:sp>
          </p:grpSp>
          <p:grpSp>
            <p:nvGrpSpPr>
              <p:cNvPr id="44" name="Group 43"/>
              <p:cNvGrpSpPr/>
              <p:nvPr/>
            </p:nvGrpSpPr>
            <p:grpSpPr>
              <a:xfrm>
                <a:off x="1347762" y="3280047"/>
                <a:ext cx="281778" cy="281854"/>
                <a:chOff x="3018024" y="1820862"/>
                <a:chExt cx="685613" cy="685800"/>
              </a:xfrm>
            </p:grpSpPr>
            <p:sp>
              <p:nvSpPr>
                <p:cNvPr id="45" name="Freeform 127"/>
                <p:cNvSpPr/>
                <p:nvPr/>
              </p:nvSpPr>
              <p:spPr>
                <a:xfrm rot="16200000">
                  <a:off x="3018025" y="1820861"/>
                  <a:ext cx="255067" cy="255069"/>
                </a:xfrm>
                <a:custGeom>
                  <a:avLst/>
                  <a:gdLst>
                    <a:gd name="connsiteX0" fmla="*/ 255067 w 255067"/>
                    <a:gd name="connsiteY0" fmla="*/ 0 h 255069"/>
                    <a:gd name="connsiteX1" fmla="*/ 255066 w 255067"/>
                    <a:gd name="connsiteY1" fmla="*/ 255069 h 255069"/>
                    <a:gd name="connsiteX2" fmla="*/ 224534 w 255067"/>
                    <a:gd name="connsiteY2" fmla="*/ 255069 h 255069"/>
                    <a:gd name="connsiteX3" fmla="*/ 224535 w 255067"/>
                    <a:gd name="connsiteY3" fmla="*/ 30532 h 255069"/>
                    <a:gd name="connsiteX4" fmla="*/ 0 w 255067"/>
                    <a:gd name="connsiteY4" fmla="*/ 30532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6" y="255069"/>
                      </a:lnTo>
                      <a:lnTo>
                        <a:pt x="224534" y="255069"/>
                      </a:lnTo>
                      <a:lnTo>
                        <a:pt x="224535" y="30532"/>
                      </a:lnTo>
                      <a:lnTo>
                        <a:pt x="0" y="30532"/>
                      </a:lnTo>
                      <a:lnTo>
                        <a:pt x="0"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mj-lt"/>
                  </a:endParaRPr>
                </a:p>
              </p:txBody>
            </p:sp>
            <p:sp>
              <p:nvSpPr>
                <p:cNvPr id="46" name="Freeform 126"/>
                <p:cNvSpPr/>
                <p:nvPr/>
              </p:nvSpPr>
              <p:spPr>
                <a:xfrm rot="16200000">
                  <a:off x="3448570" y="1820863"/>
                  <a:ext cx="255067" cy="255066"/>
                </a:xfrm>
                <a:custGeom>
                  <a:avLst/>
                  <a:gdLst>
                    <a:gd name="connsiteX0" fmla="*/ 255067 w 255067"/>
                    <a:gd name="connsiteY0" fmla="*/ 0 h 255066"/>
                    <a:gd name="connsiteX1" fmla="*/ 255067 w 255067"/>
                    <a:gd name="connsiteY1" fmla="*/ 255066 h 255066"/>
                    <a:gd name="connsiteX2" fmla="*/ 0 w 255067"/>
                    <a:gd name="connsiteY2" fmla="*/ 255066 h 255066"/>
                    <a:gd name="connsiteX3" fmla="*/ 0 w 255067"/>
                    <a:gd name="connsiteY3" fmla="*/ 224534 h 255066"/>
                    <a:gd name="connsiteX4" fmla="*/ 224535 w 255067"/>
                    <a:gd name="connsiteY4" fmla="*/ 224534 h 255066"/>
                    <a:gd name="connsiteX5" fmla="*/ 224535 w 255067"/>
                    <a:gd name="connsiteY5" fmla="*/ 0 h 255066"/>
                    <a:gd name="connsiteX6" fmla="*/ 255067 w 255067"/>
                    <a:gd name="connsiteY6" fmla="*/ 0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0"/>
                      </a:moveTo>
                      <a:lnTo>
                        <a:pt x="255067" y="255066"/>
                      </a:lnTo>
                      <a:lnTo>
                        <a:pt x="0" y="255066"/>
                      </a:lnTo>
                      <a:lnTo>
                        <a:pt x="0" y="224534"/>
                      </a:lnTo>
                      <a:lnTo>
                        <a:pt x="224535" y="224534"/>
                      </a:lnTo>
                      <a:lnTo>
                        <a:pt x="224535"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mj-lt"/>
                  </a:endParaRPr>
                </a:p>
              </p:txBody>
            </p:sp>
            <p:sp>
              <p:nvSpPr>
                <p:cNvPr id="47" name="Freeform 120"/>
                <p:cNvSpPr/>
                <p:nvPr/>
              </p:nvSpPr>
              <p:spPr>
                <a:xfrm rot="16200000">
                  <a:off x="3018025" y="2251594"/>
                  <a:ext cx="255067" cy="255069"/>
                </a:xfrm>
                <a:custGeom>
                  <a:avLst/>
                  <a:gdLst>
                    <a:gd name="connsiteX0" fmla="*/ 255067 w 255067"/>
                    <a:gd name="connsiteY0" fmla="*/ 0 h 255069"/>
                    <a:gd name="connsiteX1" fmla="*/ 255067 w 255067"/>
                    <a:gd name="connsiteY1" fmla="*/ 30532 h 255069"/>
                    <a:gd name="connsiteX2" fmla="*/ 30532 w 255067"/>
                    <a:gd name="connsiteY2" fmla="*/ 30532 h 255069"/>
                    <a:gd name="connsiteX3" fmla="*/ 30532 w 255067"/>
                    <a:gd name="connsiteY3" fmla="*/ 255069 h 255069"/>
                    <a:gd name="connsiteX4" fmla="*/ 0 w 255067"/>
                    <a:gd name="connsiteY4" fmla="*/ 255069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7" y="30532"/>
                      </a:lnTo>
                      <a:lnTo>
                        <a:pt x="30532" y="30532"/>
                      </a:lnTo>
                      <a:lnTo>
                        <a:pt x="30532" y="255069"/>
                      </a:lnTo>
                      <a:lnTo>
                        <a:pt x="0" y="255069"/>
                      </a:lnTo>
                      <a:lnTo>
                        <a:pt x="0"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mj-lt"/>
                  </a:endParaRPr>
                </a:p>
              </p:txBody>
            </p:sp>
            <p:sp>
              <p:nvSpPr>
                <p:cNvPr id="48" name="Freeform 118"/>
                <p:cNvSpPr/>
                <p:nvPr/>
              </p:nvSpPr>
              <p:spPr>
                <a:xfrm rot="16200000">
                  <a:off x="3448570" y="2251595"/>
                  <a:ext cx="255067" cy="255066"/>
                </a:xfrm>
                <a:custGeom>
                  <a:avLst/>
                  <a:gdLst>
                    <a:gd name="connsiteX0" fmla="*/ 255067 w 255067"/>
                    <a:gd name="connsiteY0" fmla="*/ 224534 h 255066"/>
                    <a:gd name="connsiteX1" fmla="*/ 255067 w 255067"/>
                    <a:gd name="connsiteY1" fmla="*/ 255066 h 255066"/>
                    <a:gd name="connsiteX2" fmla="*/ 0 w 255067"/>
                    <a:gd name="connsiteY2" fmla="*/ 255066 h 255066"/>
                    <a:gd name="connsiteX3" fmla="*/ 0 w 255067"/>
                    <a:gd name="connsiteY3" fmla="*/ 0 h 255066"/>
                    <a:gd name="connsiteX4" fmla="*/ 30532 w 255067"/>
                    <a:gd name="connsiteY4" fmla="*/ 0 h 255066"/>
                    <a:gd name="connsiteX5" fmla="*/ 30532 w 255067"/>
                    <a:gd name="connsiteY5" fmla="*/ 224534 h 255066"/>
                    <a:gd name="connsiteX6" fmla="*/ 255067 w 255067"/>
                    <a:gd name="connsiteY6" fmla="*/ 224534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224534"/>
                      </a:moveTo>
                      <a:lnTo>
                        <a:pt x="255067" y="255066"/>
                      </a:lnTo>
                      <a:lnTo>
                        <a:pt x="0" y="255066"/>
                      </a:lnTo>
                      <a:lnTo>
                        <a:pt x="0" y="0"/>
                      </a:lnTo>
                      <a:lnTo>
                        <a:pt x="30532" y="0"/>
                      </a:lnTo>
                      <a:lnTo>
                        <a:pt x="30532" y="224534"/>
                      </a:lnTo>
                      <a:lnTo>
                        <a:pt x="255067" y="22453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mj-lt"/>
                  </a:endParaRPr>
                </a:p>
              </p:txBody>
            </p:sp>
          </p:grpSp>
        </p:grpSp>
      </p:grpSp>
      <p:sp>
        <p:nvSpPr>
          <p:cNvPr id="53" name="Arrow: Left-Right 52"/>
          <p:cNvSpPr/>
          <p:nvPr/>
        </p:nvSpPr>
        <p:spPr bwMode="auto">
          <a:xfrm rot="20285356">
            <a:off x="2720650" y="1393605"/>
            <a:ext cx="711135" cy="262812"/>
          </a:xfrm>
          <a:prstGeom prst="lef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GB" sz="1961" dirty="0">
              <a:gradFill>
                <a:gsLst>
                  <a:gs pos="0">
                    <a:srgbClr val="FFFFFF"/>
                  </a:gs>
                  <a:gs pos="100000">
                    <a:srgbClr val="FFFFFF"/>
                  </a:gs>
                </a:gsLst>
                <a:lin ang="5400000" scaled="0"/>
              </a:gradFill>
              <a:latin typeface="+mj-lt"/>
            </a:endParaRPr>
          </a:p>
        </p:txBody>
      </p:sp>
      <p:pic>
        <p:nvPicPr>
          <p:cNvPr id="56" name="Picture 55"/>
          <p:cNvPicPr>
            <a:picLocks noChangeAspect="1"/>
          </p:cNvPicPr>
          <p:nvPr/>
        </p:nvPicPr>
        <p:blipFill>
          <a:blip r:embed="rId6"/>
          <a:stretch>
            <a:fillRect/>
          </a:stretch>
        </p:blipFill>
        <p:spPr>
          <a:xfrm>
            <a:off x="568048" y="4250723"/>
            <a:ext cx="1329764" cy="2307982"/>
          </a:xfrm>
          <a:prstGeom prst="rect">
            <a:avLst/>
          </a:prstGeom>
        </p:spPr>
      </p:pic>
      <p:pic>
        <p:nvPicPr>
          <p:cNvPr id="58" name="Picture 57"/>
          <p:cNvPicPr>
            <a:picLocks noChangeAspect="1"/>
          </p:cNvPicPr>
          <p:nvPr/>
        </p:nvPicPr>
        <p:blipFill>
          <a:blip r:embed="rId7"/>
          <a:stretch>
            <a:fillRect/>
          </a:stretch>
        </p:blipFill>
        <p:spPr>
          <a:xfrm>
            <a:off x="3417061" y="4634379"/>
            <a:ext cx="1984872" cy="1540670"/>
          </a:xfrm>
          <a:prstGeom prst="rect">
            <a:avLst/>
          </a:prstGeom>
        </p:spPr>
      </p:pic>
      <p:sp>
        <p:nvSpPr>
          <p:cNvPr id="59" name="TextBox 58"/>
          <p:cNvSpPr txBox="1"/>
          <p:nvPr/>
        </p:nvSpPr>
        <p:spPr>
          <a:xfrm>
            <a:off x="1987629" y="4923042"/>
            <a:ext cx="1419339" cy="724143"/>
          </a:xfrm>
          <a:prstGeom prst="rect">
            <a:avLst/>
          </a:prstGeom>
          <a:noFill/>
        </p:spPr>
        <p:txBody>
          <a:bodyPr wrap="square" lIns="179285" tIns="143428" rIns="179285" bIns="143428" rtlCol="0">
            <a:spAutoFit/>
          </a:bodyPr>
          <a:lstStyle/>
          <a:p>
            <a:pPr defTabSz="914367">
              <a:lnSpc>
                <a:spcPct val="90000"/>
              </a:lnSpc>
              <a:spcAft>
                <a:spcPts val="588"/>
              </a:spcAft>
              <a:defRPr/>
            </a:pPr>
            <a:r>
              <a:rPr lang="en-GB" sz="3137" dirty="0">
                <a:gradFill>
                  <a:gsLst>
                    <a:gs pos="2917">
                      <a:srgbClr val="353535"/>
                    </a:gs>
                    <a:gs pos="30000">
                      <a:srgbClr val="353535"/>
                    </a:gs>
                  </a:gsLst>
                  <a:lin ang="5400000" scaled="0"/>
                </a:gradFill>
                <a:latin typeface="+mj-lt"/>
                <a:ea typeface="Segoe UI Symbol" panose="020B0502040204020203" pitchFamily="34" charset="0"/>
              </a:rPr>
              <a:t>🗣  🗪</a:t>
            </a:r>
            <a:endParaRPr lang="en-GB" sz="3137" dirty="0">
              <a:gradFill>
                <a:gsLst>
                  <a:gs pos="2917">
                    <a:srgbClr val="353535"/>
                  </a:gs>
                  <a:gs pos="30000">
                    <a:srgbClr val="353535"/>
                  </a:gs>
                </a:gsLst>
                <a:lin ang="5400000" scaled="0"/>
              </a:gradFill>
              <a:latin typeface="+mj-lt"/>
            </a:endParaRPr>
          </a:p>
        </p:txBody>
      </p:sp>
      <p:pic>
        <p:nvPicPr>
          <p:cNvPr id="60" name="Picture 59"/>
          <p:cNvPicPr>
            <a:picLocks noChangeAspect="1"/>
          </p:cNvPicPr>
          <p:nvPr/>
        </p:nvPicPr>
        <p:blipFill>
          <a:blip r:embed="rId8"/>
          <a:stretch>
            <a:fillRect/>
          </a:stretch>
        </p:blipFill>
        <p:spPr>
          <a:xfrm>
            <a:off x="7365936" y="4255312"/>
            <a:ext cx="3462775" cy="2058196"/>
          </a:xfrm>
          <a:prstGeom prst="rect">
            <a:avLst/>
          </a:prstGeom>
        </p:spPr>
      </p:pic>
      <p:pic>
        <p:nvPicPr>
          <p:cNvPr id="61" name="Picture 60"/>
          <p:cNvPicPr>
            <a:picLocks noChangeAspect="1"/>
          </p:cNvPicPr>
          <p:nvPr/>
        </p:nvPicPr>
        <p:blipFill>
          <a:blip r:embed="rId9"/>
          <a:stretch>
            <a:fillRect/>
          </a:stretch>
        </p:blipFill>
        <p:spPr>
          <a:xfrm>
            <a:off x="7556282" y="971691"/>
            <a:ext cx="2822814" cy="2087459"/>
          </a:xfrm>
          <a:prstGeom prst="rect">
            <a:avLst/>
          </a:prstGeom>
        </p:spPr>
      </p:pic>
    </p:spTree>
    <p:extLst>
      <p:ext uri="{BB962C8B-B14F-4D97-AF65-F5344CB8AC3E}">
        <p14:creationId xmlns:p14="http://schemas.microsoft.com/office/powerpoint/2010/main" val="16776959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fade">
                                      <p:cBhvr>
                                        <p:cTn id="28" dur="500"/>
                                        <p:tgtEl>
                                          <p:spTgt spid="5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500"/>
                                        <p:tgtEl>
                                          <p:spTgt spid="56"/>
                                        </p:tgtEl>
                                      </p:cBhvr>
                                    </p:animEffect>
                                  </p:childTnLst>
                                </p:cTn>
                              </p:par>
                              <p:par>
                                <p:cTn id="34" presetID="10" presetClass="entr" presetSubtype="0" fill="hold" nodeType="with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0" presetClass="entr" presetSubtype="0" fill="hold" grpId="0" nodeType="with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fade">
                                      <p:cBhvr>
                                        <p:cTn id="41" dur="500"/>
                                        <p:tgtEl>
                                          <p:spTgt spid="5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par>
                                <p:cTn id="47" presetID="10" presetClass="entr" presetSubtype="0" fill="hold" nodeType="with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fade">
                                      <p:cBhvr>
                                        <p:cTn id="49" dur="500"/>
                                        <p:tgtEl>
                                          <p:spTgt spid="6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par>
                                <p:cTn id="55" presetID="10" presetClass="entr" presetSubtype="0" fill="hold"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5" grpId="0" animBg="1"/>
      <p:bldP spid="53" grpId="0" animBg="1"/>
      <p:bldP spid="5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17" y="1669"/>
            <a:ext cx="12189966" cy="6854662"/>
          </a:xfrm>
          <a:prstGeom prst="rect">
            <a:avLst/>
          </a:prstGeom>
        </p:spPr>
      </p:pic>
      <p:sp>
        <p:nvSpPr>
          <p:cNvPr id="7" name="Rectangle 6"/>
          <p:cNvSpPr/>
          <p:nvPr/>
        </p:nvSpPr>
        <p:spPr bwMode="auto">
          <a:xfrm>
            <a:off x="642750" y="-17246"/>
            <a:ext cx="6050868" cy="6892494"/>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6284" rIns="358570" bIns="146284" numCol="1" spcCol="0" rtlCol="0" fromWordArt="0" anchor="ctr" anchorCtr="0" forceAA="0" compatLnSpc="1">
            <a:prstTxWarp prst="textNoShape">
              <a:avLst/>
            </a:prstTxWarp>
            <a:noAutofit/>
          </a:bodyPr>
          <a:lstStyle/>
          <a:p>
            <a:pPr defTabSz="896386">
              <a:spcAft>
                <a:spcPts val="1470"/>
              </a:spcAft>
              <a:defRPr/>
            </a:pPr>
            <a:endParaRPr lang="en-US" sz="1568" i="1" kern="0" dirty="0">
              <a:solidFill>
                <a:srgbClr val="FFFFFF"/>
              </a:solidFill>
              <a:latin typeface="Segoe UI Semilight"/>
            </a:endParaRPr>
          </a:p>
        </p:txBody>
      </p:sp>
      <p:sp>
        <p:nvSpPr>
          <p:cNvPr id="2" name="Title 1"/>
          <p:cNvSpPr>
            <a:spLocks noGrp="1"/>
          </p:cNvSpPr>
          <p:nvPr>
            <p:ph type="title" idx="4294967295"/>
          </p:nvPr>
        </p:nvSpPr>
        <p:spPr>
          <a:xfrm>
            <a:off x="866855" y="1038534"/>
            <a:ext cx="5602655" cy="3510997"/>
          </a:xfrm>
        </p:spPr>
        <p:txBody>
          <a:bodyPr anchor="ctr">
            <a:noAutofit/>
          </a:bodyPr>
          <a:lstStyle/>
          <a:p>
            <a:r>
              <a:rPr lang="en-US" sz="5294" spc="-98" dirty="0">
                <a:solidFill>
                  <a:schemeClr val="bg1"/>
                </a:solidFill>
              </a:rPr>
              <a:t>Incorporating AI into apps with Microsoft </a:t>
            </a:r>
            <a:br>
              <a:rPr lang="en-US" sz="5294" spc="-98" dirty="0">
                <a:solidFill>
                  <a:schemeClr val="bg1"/>
                </a:solidFill>
              </a:rPr>
            </a:br>
            <a:r>
              <a:rPr lang="en-US" sz="5294" spc="-98" dirty="0">
                <a:solidFill>
                  <a:schemeClr val="bg1"/>
                </a:solidFill>
              </a:rPr>
              <a:t>Cognitive Services</a:t>
            </a:r>
          </a:p>
        </p:txBody>
      </p:sp>
      <p:sp>
        <p:nvSpPr>
          <p:cNvPr id="3" name="Rectangle 2"/>
          <p:cNvSpPr/>
          <p:nvPr/>
        </p:nvSpPr>
        <p:spPr>
          <a:xfrm>
            <a:off x="717452" y="4232719"/>
            <a:ext cx="5976166" cy="633625"/>
          </a:xfrm>
          <a:prstGeom prst="rect">
            <a:avLst/>
          </a:prstGeom>
        </p:spPr>
        <p:txBody>
          <a:bodyPr wrap="square" anchor="t">
            <a:spAutoFit/>
          </a:bodyPr>
          <a:lstStyle/>
          <a:p>
            <a:pPr marL="179243" defTabSz="913386" fontAlgn="base">
              <a:spcBef>
                <a:spcPts val="1175"/>
              </a:spcBef>
              <a:spcAft>
                <a:spcPts val="1175"/>
              </a:spcAft>
              <a:defRPr/>
            </a:pPr>
            <a:r>
              <a:rPr lang="en-US" sz="3529" i="1" kern="0" dirty="0">
                <a:solidFill>
                  <a:srgbClr val="FFFFFF"/>
                </a:solidFill>
                <a:latin typeface="Segoe UI Light"/>
              </a:rPr>
              <a:t>democratizing intelligence</a:t>
            </a:r>
          </a:p>
        </p:txBody>
      </p:sp>
    </p:spTree>
    <p:extLst>
      <p:ext uri="{BB962C8B-B14F-4D97-AF65-F5344CB8AC3E}">
        <p14:creationId xmlns:p14="http://schemas.microsoft.com/office/powerpoint/2010/main" val="282773083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700"/>
                                        <p:tgtEl>
                                          <p:spTgt spid="2"/>
                                        </p:tgtEl>
                                      </p:cBhvr>
                                    </p:animEffect>
                                  </p:childTnLst>
                                </p:cTn>
                              </p:par>
                            </p:childTnLst>
                          </p:cTn>
                        </p:par>
                        <p:par>
                          <p:cTn id="13" fill="hold">
                            <p:stCondLst>
                              <p:cond delay="1200"/>
                            </p:stCondLst>
                            <p:childTnLst>
                              <p:par>
                                <p:cTn id="14" presetID="42" presetClass="path" presetSubtype="0" accel="50000" decel="50000" fill="hold" grpId="1" nodeType="afterEffect">
                                  <p:stCondLst>
                                    <p:cond delay="0"/>
                                  </p:stCondLst>
                                  <p:childTnLst>
                                    <p:animMotion origin="layout" path="M 1.98877E-6 -2.7054E-6 L 1.98877E-6 -0.03268 " pathEditMode="relative" rAng="0" ptsTypes="AA">
                                      <p:cBhvr>
                                        <p:cTn id="15" dur="500" fill="hold"/>
                                        <p:tgtEl>
                                          <p:spTgt spid="2"/>
                                        </p:tgtEl>
                                        <p:attrNameLst>
                                          <p:attrName>ppt_x</p:attrName>
                                          <p:attrName>ppt_y</p:attrName>
                                        </p:attrNameLst>
                                      </p:cBhvr>
                                      <p:rCtr x="0" y="-1634"/>
                                    </p:animMotion>
                                  </p:childTnLst>
                                </p:cTn>
                              </p:par>
                              <p:par>
                                <p:cTn id="16" presetID="10" presetClass="entr" presetSubtype="0" fill="hold" grpId="0" nodeType="withEffect">
                                  <p:stCondLst>
                                    <p:cond delay="25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P spid="2" grpId="1"/>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751555" y="974"/>
            <a:ext cx="7439582" cy="6856055"/>
          </a:xfrm>
          <a:prstGeom prst="rect">
            <a:avLst/>
          </a:prstGeom>
        </p:spPr>
      </p:pic>
      <p:sp>
        <p:nvSpPr>
          <p:cNvPr id="11" name="Rectangle 10"/>
          <p:cNvSpPr/>
          <p:nvPr/>
        </p:nvSpPr>
        <p:spPr bwMode="auto">
          <a:xfrm>
            <a:off x="4744621" y="974"/>
            <a:ext cx="7439582" cy="6856540"/>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 name="Rectangle 1"/>
          <p:cNvSpPr/>
          <p:nvPr/>
        </p:nvSpPr>
        <p:spPr bwMode="auto">
          <a:xfrm>
            <a:off x="4751555" y="974"/>
            <a:ext cx="7440445" cy="685654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 name="Rectangle 4"/>
          <p:cNvSpPr/>
          <p:nvPr/>
        </p:nvSpPr>
        <p:spPr>
          <a:xfrm>
            <a:off x="283779" y="1700863"/>
            <a:ext cx="4467777" cy="3456275"/>
          </a:xfrm>
          <a:prstGeom prst="rect">
            <a:avLst/>
          </a:prstGeom>
        </p:spPr>
        <p:txBody>
          <a:bodyPr wrap="square" anchor="ctr">
            <a:spAutoFit/>
          </a:bodyPr>
          <a:lstStyle/>
          <a:p>
            <a:pPr defTabSz="914225">
              <a:lnSpc>
                <a:spcPct val="90000"/>
              </a:lnSpc>
              <a:spcAft>
                <a:spcPts val="1470"/>
              </a:spcAft>
              <a:defRPr/>
            </a:pPr>
            <a:r>
              <a:rPr lang="en-US" altLang="en-US" sz="5294" kern="0" dirty="0">
                <a:solidFill>
                  <a:srgbClr val="0078D7"/>
                </a:solidFill>
                <a:latin typeface="+mj-lt"/>
              </a:rPr>
              <a:t>Microsoft Cognitive Services</a:t>
            </a:r>
          </a:p>
          <a:p>
            <a:pPr defTabSz="914225">
              <a:lnSpc>
                <a:spcPct val="90000"/>
              </a:lnSpc>
              <a:spcAft>
                <a:spcPts val="1470"/>
              </a:spcAft>
              <a:defRPr/>
            </a:pPr>
            <a:r>
              <a:rPr lang="en-US" sz="3529" kern="0" dirty="0">
                <a:solidFill>
                  <a:srgbClr val="737373"/>
                </a:solidFill>
                <a:latin typeface="+mj-lt"/>
              </a:rPr>
              <a:t>Give your apps </a:t>
            </a:r>
            <a:br>
              <a:rPr lang="en-US" sz="3529" kern="0" dirty="0">
                <a:solidFill>
                  <a:srgbClr val="737373"/>
                </a:solidFill>
                <a:latin typeface="+mj-lt"/>
              </a:rPr>
            </a:br>
            <a:r>
              <a:rPr lang="en-US" sz="3529" kern="0" dirty="0">
                <a:solidFill>
                  <a:srgbClr val="737373"/>
                </a:solidFill>
                <a:latin typeface="+mj-lt"/>
              </a:rPr>
              <a:t>a human side</a:t>
            </a:r>
          </a:p>
        </p:txBody>
      </p:sp>
      <p:sp>
        <p:nvSpPr>
          <p:cNvPr id="6" name="TextBox 5"/>
          <p:cNvSpPr txBox="1"/>
          <p:nvPr/>
        </p:nvSpPr>
        <p:spPr>
          <a:xfrm>
            <a:off x="6104150" y="814428"/>
            <a:ext cx="5071591" cy="1212672"/>
          </a:xfrm>
          <a:prstGeom prst="rect">
            <a:avLst/>
          </a:prstGeom>
          <a:noFill/>
        </p:spPr>
        <p:txBody>
          <a:bodyPr wrap="square" lIns="182854" tIns="146284" rIns="182854" bIns="146284" rtlCol="0" anchor="ctr">
            <a:spAutoFit/>
          </a:bodyPr>
          <a:lstStyle/>
          <a:p>
            <a:pPr defTabSz="914225">
              <a:lnSpc>
                <a:spcPct val="90000"/>
              </a:lnSpc>
              <a:spcAft>
                <a:spcPts val="600"/>
              </a:spcAft>
              <a:defRPr/>
            </a:pPr>
            <a:r>
              <a:rPr lang="en-US" sz="2745" kern="0" dirty="0">
                <a:gradFill>
                  <a:gsLst>
                    <a:gs pos="2917">
                      <a:srgbClr val="FFFFFF"/>
                    </a:gs>
                    <a:gs pos="30000">
                      <a:srgbClr val="FFFFFF"/>
                    </a:gs>
                  </a:gsLst>
                  <a:lin ang="5400000" scaled="0"/>
                </a:gradFill>
                <a:latin typeface="+mj-lt"/>
                <a:cs typeface="Segoe UI Semilight" panose="020B0402040204020203" pitchFamily="34" charset="0"/>
              </a:rPr>
              <a:t>Vision</a:t>
            </a:r>
          </a:p>
          <a:p>
            <a:pPr defTabSz="914225">
              <a:lnSpc>
                <a:spcPct val="90000"/>
              </a:lnSpc>
              <a:spcAft>
                <a:spcPts val="600"/>
              </a:spcAft>
              <a:defRPr/>
            </a:pPr>
            <a:r>
              <a:rPr lang="en-US" sz="1667" kern="0" dirty="0">
                <a:gradFill>
                  <a:gsLst>
                    <a:gs pos="2917">
                      <a:srgbClr val="FFFFFF"/>
                    </a:gs>
                    <a:gs pos="30000">
                      <a:srgbClr val="FFFFFF"/>
                    </a:gs>
                  </a:gsLst>
                  <a:lin ang="5400000" scaled="0"/>
                </a:gradFill>
                <a:latin typeface="+mj-lt"/>
              </a:rPr>
              <a:t>From faces to feelings, allow your </a:t>
            </a:r>
            <a:br>
              <a:rPr lang="en-US" sz="1667" kern="0" dirty="0">
                <a:gradFill>
                  <a:gsLst>
                    <a:gs pos="2917">
                      <a:srgbClr val="FFFFFF"/>
                    </a:gs>
                    <a:gs pos="30000">
                      <a:srgbClr val="FFFFFF"/>
                    </a:gs>
                  </a:gsLst>
                  <a:lin ang="5400000" scaled="0"/>
                </a:gradFill>
                <a:latin typeface="+mj-lt"/>
              </a:rPr>
            </a:br>
            <a:r>
              <a:rPr lang="en-US" sz="1667" kern="0" dirty="0">
                <a:gradFill>
                  <a:gsLst>
                    <a:gs pos="2917">
                      <a:srgbClr val="FFFFFF"/>
                    </a:gs>
                    <a:gs pos="30000">
                      <a:srgbClr val="FFFFFF"/>
                    </a:gs>
                  </a:gsLst>
                  <a:lin ang="5400000" scaled="0"/>
                </a:gradFill>
                <a:latin typeface="+mj-lt"/>
              </a:rPr>
              <a:t>apps to understand images and video</a:t>
            </a:r>
          </a:p>
        </p:txBody>
      </p:sp>
      <p:sp>
        <p:nvSpPr>
          <p:cNvPr id="7" name="TextBox 6"/>
          <p:cNvSpPr txBox="1"/>
          <p:nvPr/>
        </p:nvSpPr>
        <p:spPr>
          <a:xfrm>
            <a:off x="6104150" y="2005051"/>
            <a:ext cx="5071591" cy="1212672"/>
          </a:xfrm>
          <a:prstGeom prst="rect">
            <a:avLst/>
          </a:prstGeom>
          <a:noFill/>
        </p:spPr>
        <p:txBody>
          <a:bodyPr wrap="square" lIns="182854" tIns="146284" rIns="182854" bIns="146284" rtlCol="0" anchor="ctr">
            <a:spAutoFit/>
          </a:bodyPr>
          <a:lstStyle/>
          <a:p>
            <a:pPr defTabSz="914225">
              <a:lnSpc>
                <a:spcPct val="90000"/>
              </a:lnSpc>
              <a:spcAft>
                <a:spcPts val="600"/>
              </a:spcAft>
              <a:defRPr/>
            </a:pPr>
            <a:r>
              <a:rPr lang="en-US" sz="2745" kern="0" dirty="0">
                <a:gradFill>
                  <a:gsLst>
                    <a:gs pos="2917">
                      <a:srgbClr val="FFFFFF"/>
                    </a:gs>
                    <a:gs pos="30000">
                      <a:srgbClr val="FFFFFF"/>
                    </a:gs>
                  </a:gsLst>
                  <a:lin ang="5400000" scaled="0"/>
                </a:gradFill>
                <a:latin typeface="+mj-lt"/>
                <a:cs typeface="Segoe UI Semilight" panose="020B0402040204020203" pitchFamily="34" charset="0"/>
              </a:rPr>
              <a:t>Speech</a:t>
            </a:r>
          </a:p>
          <a:p>
            <a:pPr defTabSz="914225">
              <a:lnSpc>
                <a:spcPct val="90000"/>
              </a:lnSpc>
              <a:spcAft>
                <a:spcPts val="600"/>
              </a:spcAft>
              <a:defRPr/>
            </a:pPr>
            <a:r>
              <a:rPr lang="en-US" sz="1667" kern="0" dirty="0">
                <a:gradFill>
                  <a:gsLst>
                    <a:gs pos="2917">
                      <a:srgbClr val="FFFFFF"/>
                    </a:gs>
                    <a:gs pos="30000">
                      <a:srgbClr val="FFFFFF"/>
                    </a:gs>
                  </a:gsLst>
                  <a:lin ang="5400000" scaled="0"/>
                </a:gradFill>
                <a:latin typeface="+mj-lt"/>
              </a:rPr>
              <a:t>Hear and speak to your users by filtering noise, identifying speakers, and understanding intent</a:t>
            </a:r>
          </a:p>
        </p:txBody>
      </p:sp>
      <p:sp>
        <p:nvSpPr>
          <p:cNvPr id="9" name="TextBox 8"/>
          <p:cNvSpPr txBox="1"/>
          <p:nvPr/>
        </p:nvSpPr>
        <p:spPr>
          <a:xfrm>
            <a:off x="6104150" y="4386296"/>
            <a:ext cx="5071591" cy="1212672"/>
          </a:xfrm>
          <a:prstGeom prst="rect">
            <a:avLst/>
          </a:prstGeom>
          <a:noFill/>
        </p:spPr>
        <p:txBody>
          <a:bodyPr wrap="square" lIns="182854" tIns="146284" rIns="182854" bIns="146284" rtlCol="0" anchor="ctr">
            <a:spAutoFit/>
          </a:bodyPr>
          <a:lstStyle/>
          <a:p>
            <a:pPr defTabSz="914225">
              <a:lnSpc>
                <a:spcPct val="90000"/>
              </a:lnSpc>
              <a:spcAft>
                <a:spcPts val="600"/>
              </a:spcAft>
              <a:defRPr/>
            </a:pPr>
            <a:r>
              <a:rPr lang="en-US" sz="2745" kern="0" dirty="0">
                <a:gradFill>
                  <a:gsLst>
                    <a:gs pos="2917">
                      <a:srgbClr val="FFFFFF"/>
                    </a:gs>
                    <a:gs pos="30000">
                      <a:srgbClr val="FFFFFF"/>
                    </a:gs>
                  </a:gsLst>
                  <a:lin ang="5400000" scaled="0"/>
                </a:gradFill>
                <a:latin typeface="+mj-lt"/>
                <a:cs typeface="Segoe UI Semilight" panose="020B0402040204020203" pitchFamily="34" charset="0"/>
              </a:rPr>
              <a:t>Knowledge</a:t>
            </a:r>
          </a:p>
          <a:p>
            <a:pPr defTabSz="914225">
              <a:lnSpc>
                <a:spcPct val="90000"/>
              </a:lnSpc>
              <a:spcAft>
                <a:spcPts val="600"/>
              </a:spcAft>
              <a:defRPr/>
            </a:pPr>
            <a:r>
              <a:rPr lang="en-US" sz="1667" kern="0" dirty="0">
                <a:gradFill>
                  <a:gsLst>
                    <a:gs pos="2917">
                      <a:srgbClr val="FFFFFF"/>
                    </a:gs>
                    <a:gs pos="30000">
                      <a:srgbClr val="FFFFFF"/>
                    </a:gs>
                  </a:gsLst>
                  <a:lin ang="5400000" scaled="0"/>
                </a:gradFill>
                <a:latin typeface="+mj-lt"/>
              </a:rPr>
              <a:t>Tap into rich knowledge amassed from </a:t>
            </a:r>
            <a:br>
              <a:rPr lang="en-US" sz="1667" kern="0" dirty="0">
                <a:gradFill>
                  <a:gsLst>
                    <a:gs pos="2917">
                      <a:srgbClr val="FFFFFF"/>
                    </a:gs>
                    <a:gs pos="30000">
                      <a:srgbClr val="FFFFFF"/>
                    </a:gs>
                  </a:gsLst>
                  <a:lin ang="5400000" scaled="0"/>
                </a:gradFill>
                <a:latin typeface="+mj-lt"/>
              </a:rPr>
            </a:br>
            <a:r>
              <a:rPr lang="en-US" sz="1667" kern="0" dirty="0">
                <a:gradFill>
                  <a:gsLst>
                    <a:gs pos="2917">
                      <a:srgbClr val="FFFFFF"/>
                    </a:gs>
                    <a:gs pos="30000">
                      <a:srgbClr val="FFFFFF"/>
                    </a:gs>
                  </a:gsLst>
                  <a:lin ang="5400000" scaled="0"/>
                </a:gradFill>
                <a:latin typeface="+mj-lt"/>
              </a:rPr>
              <a:t>the web, academia, or your own data</a:t>
            </a:r>
          </a:p>
        </p:txBody>
      </p:sp>
      <p:sp>
        <p:nvSpPr>
          <p:cNvPr id="8" name="TextBox 7"/>
          <p:cNvSpPr txBox="1"/>
          <p:nvPr/>
        </p:nvSpPr>
        <p:spPr>
          <a:xfrm>
            <a:off x="6104150" y="3195673"/>
            <a:ext cx="5071591" cy="1212672"/>
          </a:xfrm>
          <a:prstGeom prst="rect">
            <a:avLst/>
          </a:prstGeom>
          <a:noFill/>
        </p:spPr>
        <p:txBody>
          <a:bodyPr wrap="square" lIns="182854" tIns="146284" rIns="182854" bIns="146284" rtlCol="0" anchor="ctr">
            <a:spAutoFit/>
          </a:bodyPr>
          <a:lstStyle/>
          <a:p>
            <a:pPr defTabSz="914225">
              <a:lnSpc>
                <a:spcPct val="90000"/>
              </a:lnSpc>
              <a:spcAft>
                <a:spcPts val="600"/>
              </a:spcAft>
              <a:defRPr/>
            </a:pPr>
            <a:r>
              <a:rPr lang="en-US" sz="2745" kern="0" dirty="0">
                <a:gradFill>
                  <a:gsLst>
                    <a:gs pos="2917">
                      <a:srgbClr val="FFFFFF"/>
                    </a:gs>
                    <a:gs pos="30000">
                      <a:srgbClr val="FFFFFF"/>
                    </a:gs>
                  </a:gsLst>
                  <a:lin ang="5400000" scaled="0"/>
                </a:gradFill>
                <a:latin typeface="+mj-lt"/>
                <a:cs typeface="Segoe UI Semilight" panose="020B0402040204020203" pitchFamily="34" charset="0"/>
              </a:rPr>
              <a:t>Language</a:t>
            </a:r>
          </a:p>
          <a:p>
            <a:pPr defTabSz="914225">
              <a:lnSpc>
                <a:spcPct val="90000"/>
              </a:lnSpc>
              <a:spcAft>
                <a:spcPts val="600"/>
              </a:spcAft>
              <a:defRPr/>
            </a:pPr>
            <a:r>
              <a:rPr lang="en-US" sz="1667" kern="0" dirty="0">
                <a:gradFill>
                  <a:gsLst>
                    <a:gs pos="2917">
                      <a:srgbClr val="FFFFFF"/>
                    </a:gs>
                    <a:gs pos="30000">
                      <a:srgbClr val="FFFFFF"/>
                    </a:gs>
                  </a:gsLst>
                  <a:lin ang="5400000" scaled="0"/>
                </a:gradFill>
                <a:latin typeface="+mj-lt"/>
              </a:rPr>
              <a:t>Process text and learn how to recognize what users want</a:t>
            </a:r>
          </a:p>
        </p:txBody>
      </p:sp>
      <p:sp>
        <p:nvSpPr>
          <p:cNvPr id="10" name="TextBox 9"/>
          <p:cNvSpPr txBox="1"/>
          <p:nvPr/>
        </p:nvSpPr>
        <p:spPr>
          <a:xfrm>
            <a:off x="6104150" y="5576919"/>
            <a:ext cx="5071591" cy="1212672"/>
          </a:xfrm>
          <a:prstGeom prst="rect">
            <a:avLst/>
          </a:prstGeom>
          <a:noFill/>
        </p:spPr>
        <p:txBody>
          <a:bodyPr wrap="square" lIns="182854" tIns="146284" rIns="182854" bIns="146284" rtlCol="0" anchor="ctr">
            <a:spAutoFit/>
          </a:bodyPr>
          <a:lstStyle/>
          <a:p>
            <a:pPr defTabSz="914225">
              <a:lnSpc>
                <a:spcPct val="90000"/>
              </a:lnSpc>
              <a:spcAft>
                <a:spcPts val="600"/>
              </a:spcAft>
              <a:defRPr/>
            </a:pPr>
            <a:r>
              <a:rPr lang="en-US" sz="2745" kern="0" dirty="0">
                <a:gradFill>
                  <a:gsLst>
                    <a:gs pos="2917">
                      <a:srgbClr val="FFFFFF"/>
                    </a:gs>
                    <a:gs pos="30000">
                      <a:srgbClr val="FFFFFF"/>
                    </a:gs>
                  </a:gsLst>
                  <a:lin ang="5400000" scaled="0"/>
                </a:gradFill>
                <a:latin typeface="+mj-lt"/>
                <a:cs typeface="Segoe UI Semilight" panose="020B0402040204020203" pitchFamily="34" charset="0"/>
              </a:rPr>
              <a:t>Search</a:t>
            </a:r>
          </a:p>
          <a:p>
            <a:pPr defTabSz="914225">
              <a:lnSpc>
                <a:spcPct val="90000"/>
              </a:lnSpc>
              <a:spcAft>
                <a:spcPts val="600"/>
              </a:spcAft>
              <a:defRPr/>
            </a:pPr>
            <a:r>
              <a:rPr lang="en-US" sz="1667" kern="0" dirty="0">
                <a:gradFill>
                  <a:gsLst>
                    <a:gs pos="2917">
                      <a:srgbClr val="FFFFFF"/>
                    </a:gs>
                    <a:gs pos="30000">
                      <a:srgbClr val="FFFFFF"/>
                    </a:gs>
                  </a:gsLst>
                  <a:lin ang="5400000" scaled="0"/>
                </a:gradFill>
                <a:latin typeface="+mj-lt"/>
              </a:rPr>
              <a:t>Access billions of web pages, images, videos, and news with the power of Bing APIs</a:t>
            </a:r>
          </a:p>
        </p:txBody>
      </p:sp>
      <p:sp>
        <p:nvSpPr>
          <p:cNvPr id="27" name="Freeform 22"/>
          <p:cNvSpPr>
            <a:spLocks noChangeAspect="1"/>
          </p:cNvSpPr>
          <p:nvPr/>
        </p:nvSpPr>
        <p:spPr bwMode="auto">
          <a:xfrm>
            <a:off x="5387911" y="983197"/>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mj-lt"/>
            </a:endParaRPr>
          </a:p>
        </p:txBody>
      </p:sp>
      <p:sp>
        <p:nvSpPr>
          <p:cNvPr id="28" name="Freeform 18"/>
          <p:cNvSpPr>
            <a:spLocks noChangeAspect="1"/>
          </p:cNvSpPr>
          <p:nvPr/>
        </p:nvSpPr>
        <p:spPr bwMode="auto">
          <a:xfrm>
            <a:off x="5434441" y="2128917"/>
            <a:ext cx="586529" cy="513795"/>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mj-lt"/>
            </a:endParaRPr>
          </a:p>
        </p:txBody>
      </p:sp>
      <p:sp>
        <p:nvSpPr>
          <p:cNvPr id="29" name="Freeform 9"/>
          <p:cNvSpPr>
            <a:spLocks noChangeAspect="1"/>
          </p:cNvSpPr>
          <p:nvPr/>
        </p:nvSpPr>
        <p:spPr bwMode="auto">
          <a:xfrm>
            <a:off x="5498704" y="3350865"/>
            <a:ext cx="420217" cy="528413"/>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mj-lt"/>
            </a:endParaRPr>
          </a:p>
        </p:txBody>
      </p:sp>
      <p:sp>
        <p:nvSpPr>
          <p:cNvPr id="30" name="Freeform 5"/>
          <p:cNvSpPr>
            <a:spLocks/>
          </p:cNvSpPr>
          <p:nvPr/>
        </p:nvSpPr>
        <p:spPr bwMode="auto">
          <a:xfrm>
            <a:off x="5463969" y="4499491"/>
            <a:ext cx="526355" cy="526355"/>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mj-lt"/>
            </a:endParaRPr>
          </a:p>
        </p:txBody>
      </p:sp>
      <p:grpSp>
        <p:nvGrpSpPr>
          <p:cNvPr id="31" name="Group 30"/>
          <p:cNvGrpSpPr/>
          <p:nvPr/>
        </p:nvGrpSpPr>
        <p:grpSpPr>
          <a:xfrm>
            <a:off x="5451751" y="5736057"/>
            <a:ext cx="537500" cy="528413"/>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mj-lt"/>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mj-lt"/>
              </a:endParaRPr>
            </a:p>
          </p:txBody>
        </p:sp>
      </p:grpSp>
      <p:sp>
        <p:nvSpPr>
          <p:cNvPr id="18" name="Rectangle 17"/>
          <p:cNvSpPr/>
          <p:nvPr/>
        </p:nvSpPr>
        <p:spPr>
          <a:xfrm>
            <a:off x="5274277" y="213580"/>
            <a:ext cx="6513408" cy="581121"/>
          </a:xfrm>
          <a:prstGeom prst="rect">
            <a:avLst/>
          </a:prstGeom>
        </p:spPr>
        <p:txBody>
          <a:bodyPr wrap="square">
            <a:spAutoFit/>
          </a:bodyPr>
          <a:lstStyle/>
          <a:p>
            <a:pPr defTabSz="896386">
              <a:lnSpc>
                <a:spcPct val="90000"/>
              </a:lnSpc>
              <a:spcAft>
                <a:spcPts val="600"/>
              </a:spcAft>
              <a:defRPr/>
            </a:pPr>
            <a:r>
              <a:rPr lang="en-US" sz="3529" kern="0" dirty="0">
                <a:solidFill>
                  <a:srgbClr val="FFFFFF"/>
                </a:solidFill>
                <a:latin typeface="+mj-lt"/>
              </a:rPr>
              <a:t>Cognitive Services API Collection</a:t>
            </a:r>
          </a:p>
        </p:txBody>
      </p:sp>
    </p:spTree>
    <p:extLst>
      <p:ext uri="{BB962C8B-B14F-4D97-AF65-F5344CB8AC3E}">
        <p14:creationId xmlns:p14="http://schemas.microsoft.com/office/powerpoint/2010/main" val="1441140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10" presetClass="entr" presetSubtype="0" fill="hold" grpId="0" nodeType="withEffect">
                                  <p:stCondLst>
                                    <p:cond delay="125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125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175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17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10" presetClass="entr" presetSubtype="0" fill="hold" grpId="0" nodeType="withEffect">
                                  <p:stCondLst>
                                    <p:cond delay="225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225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8" grpId="0"/>
      <p:bldP spid="10" grpId="0"/>
      <p:bldP spid="27" grpId="0" animBg="1"/>
      <p:bldP spid="28" grpId="0" animBg="1"/>
      <p:bldP spid="29" grpId="0" animBg="1"/>
      <p:bldP spid="3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srcRect t="32394" b="25873"/>
          <a:stretch/>
        </p:blipFill>
        <p:spPr>
          <a:xfrm>
            <a:off x="-12924" y="487"/>
            <a:ext cx="12204175" cy="3420936"/>
          </a:xfrm>
          <a:prstGeom prst="rect">
            <a:avLst/>
          </a:prstGeom>
        </p:spPr>
      </p:pic>
      <p:sp>
        <p:nvSpPr>
          <p:cNvPr id="39" name="Rectangle 38"/>
          <p:cNvSpPr/>
          <p:nvPr/>
        </p:nvSpPr>
        <p:spPr bwMode="auto">
          <a:xfrm>
            <a:off x="-18975" y="-8557"/>
            <a:ext cx="8356037" cy="3432076"/>
          </a:xfrm>
          <a:prstGeom prst="rect">
            <a:avLst/>
          </a:prstGeom>
          <a:gradFill>
            <a:gsLst>
              <a:gs pos="0">
                <a:schemeClr val="tx2">
                  <a:alpha val="0"/>
                </a:schemeClr>
              </a:gs>
              <a:gs pos="100000">
                <a:schemeClr val="tx2"/>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1" name="Text Placeholder 14"/>
          <p:cNvSpPr txBox="1">
            <a:spLocks/>
          </p:cNvSpPr>
          <p:nvPr/>
        </p:nvSpPr>
        <p:spPr>
          <a:xfrm>
            <a:off x="288111" y="3750756"/>
            <a:ext cx="3671886" cy="1024335"/>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588"/>
              </a:spcBef>
              <a:spcAft>
                <a:spcPts val="588"/>
              </a:spcAft>
              <a:buNone/>
              <a:defRPr/>
            </a:pPr>
            <a:r>
              <a:rPr lang="en-US" sz="1667" dirty="0">
                <a:solidFill>
                  <a:srgbClr val="505050"/>
                </a:solidFill>
                <a:cs typeface="Segoe UI Semilight" panose="020B0402040204020203" pitchFamily="34" charset="0"/>
              </a:rPr>
              <a:t>Roll your own with REST APIs</a:t>
            </a:r>
          </a:p>
          <a:p>
            <a:pPr marL="0" indent="0" defTabSz="914367">
              <a:spcBef>
                <a:spcPts val="588"/>
              </a:spcBef>
              <a:spcAft>
                <a:spcPts val="588"/>
              </a:spcAft>
              <a:buNone/>
              <a:defRPr/>
            </a:pPr>
            <a:r>
              <a:rPr lang="en-US" sz="1667" dirty="0">
                <a:solidFill>
                  <a:srgbClr val="505050"/>
                </a:solidFill>
                <a:cs typeface="Segoe UI Semilight" panose="020B0402040204020203" pitchFamily="34" charset="0"/>
              </a:rPr>
              <a:t>Simple to add: just a few lines of code required</a:t>
            </a:r>
          </a:p>
        </p:txBody>
      </p:sp>
      <p:sp>
        <p:nvSpPr>
          <p:cNvPr id="32" name="Text Placeholder 14"/>
          <p:cNvSpPr txBox="1">
            <a:spLocks/>
          </p:cNvSpPr>
          <p:nvPr/>
        </p:nvSpPr>
        <p:spPr>
          <a:xfrm>
            <a:off x="4104837" y="3750755"/>
            <a:ext cx="3971162" cy="1255156"/>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588"/>
              </a:spcBef>
              <a:spcAft>
                <a:spcPts val="588"/>
              </a:spcAft>
              <a:buNone/>
              <a:defRPr/>
            </a:pPr>
            <a:r>
              <a:rPr lang="en-US" sz="1667" dirty="0">
                <a:solidFill>
                  <a:srgbClr val="505050"/>
                </a:solidFill>
                <a:cs typeface="Segoe UI Semilight" panose="020B0402040204020203" pitchFamily="34" charset="0"/>
              </a:rPr>
              <a:t>Integrate into the language and platform of your choice</a:t>
            </a:r>
          </a:p>
          <a:p>
            <a:pPr marL="0" indent="0" defTabSz="914367">
              <a:spcBef>
                <a:spcPts val="588"/>
              </a:spcBef>
              <a:spcAft>
                <a:spcPts val="588"/>
              </a:spcAft>
              <a:buNone/>
              <a:defRPr/>
            </a:pPr>
            <a:r>
              <a:rPr lang="en-US" sz="1667" dirty="0">
                <a:solidFill>
                  <a:srgbClr val="505050"/>
                </a:solidFill>
                <a:cs typeface="Segoe UI Semilight" panose="020B0402040204020203" pitchFamily="34" charset="0"/>
              </a:rPr>
              <a:t>Breadth of offerings helps you find the right API for your app</a:t>
            </a:r>
          </a:p>
        </p:txBody>
      </p:sp>
      <p:sp>
        <p:nvSpPr>
          <p:cNvPr id="33" name="Text Placeholder 14"/>
          <p:cNvSpPr txBox="1">
            <a:spLocks/>
          </p:cNvSpPr>
          <p:nvPr/>
        </p:nvSpPr>
        <p:spPr>
          <a:xfrm>
            <a:off x="8220839" y="3750756"/>
            <a:ext cx="3711360" cy="1485976"/>
          </a:xfrm>
          <a:prstGeom prst="rect">
            <a:avLst/>
          </a:prstGeom>
        </p:spPr>
        <p:txBody>
          <a:bodyPr vert="horz" wrap="square" lIns="143407" tIns="89630" rIns="143407" bIns="89630" rtlCol="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588"/>
              </a:spcBef>
              <a:spcAft>
                <a:spcPts val="588"/>
              </a:spcAft>
              <a:buNone/>
              <a:defRPr/>
            </a:pPr>
            <a:r>
              <a:rPr lang="en-US" sz="1667" dirty="0">
                <a:solidFill>
                  <a:srgbClr val="505050"/>
                </a:solidFill>
                <a:cs typeface="Segoe UI Semilight" panose="020B0402040204020203" pitchFamily="34" charset="0"/>
              </a:rPr>
              <a:t>Built by experts in their field from Microsoft Research, Bing, and Azure Machine Learning</a:t>
            </a:r>
          </a:p>
          <a:p>
            <a:pPr marL="0" indent="0" defTabSz="914367">
              <a:spcBef>
                <a:spcPts val="588"/>
              </a:spcBef>
              <a:spcAft>
                <a:spcPts val="588"/>
              </a:spcAft>
              <a:buNone/>
              <a:defRPr/>
            </a:pPr>
            <a:r>
              <a:rPr lang="en-US" sz="1667" dirty="0">
                <a:solidFill>
                  <a:srgbClr val="505050"/>
                </a:solidFill>
                <a:cs typeface="Segoe UI Semilight" panose="020B0402040204020203" pitchFamily="34" charset="0"/>
              </a:rPr>
              <a:t>Quality documentation, sample code, and community support</a:t>
            </a:r>
          </a:p>
        </p:txBody>
      </p:sp>
      <p:sp>
        <p:nvSpPr>
          <p:cNvPr id="8" name="TextBox 7"/>
          <p:cNvSpPr txBox="1"/>
          <p:nvPr/>
        </p:nvSpPr>
        <p:spPr>
          <a:xfrm>
            <a:off x="1614662" y="3176679"/>
            <a:ext cx="737702" cy="454420"/>
          </a:xfrm>
          <a:prstGeom prst="rect">
            <a:avLst/>
          </a:prstGeom>
          <a:solidFill>
            <a:schemeClr val="accent3"/>
          </a:solidFill>
        </p:spPr>
        <p:txBody>
          <a:bodyPr wrap="none" rtlCol="0" anchor="ctr">
            <a:spAutoFit/>
          </a:bodyPr>
          <a:lstStyle/>
          <a:p>
            <a:pPr algn="ctr" defTabSz="914225">
              <a:defRPr/>
            </a:pPr>
            <a:r>
              <a:rPr lang="en-US" sz="2353" kern="0" dirty="0">
                <a:solidFill>
                  <a:srgbClr val="E6E6E6"/>
                </a:solidFill>
                <a:latin typeface="+mj-lt"/>
                <a:cs typeface="Segoe UI Semilight" panose="020B0402040204020203" pitchFamily="34" charset="0"/>
              </a:rPr>
              <a:t>Easy</a:t>
            </a:r>
          </a:p>
        </p:txBody>
      </p:sp>
      <p:sp>
        <p:nvSpPr>
          <p:cNvPr id="26" name="TextBox 25"/>
          <p:cNvSpPr txBox="1"/>
          <p:nvPr/>
        </p:nvSpPr>
        <p:spPr>
          <a:xfrm>
            <a:off x="5538565" y="3176679"/>
            <a:ext cx="1112805" cy="454420"/>
          </a:xfrm>
          <a:prstGeom prst="rect">
            <a:avLst/>
          </a:prstGeom>
          <a:solidFill>
            <a:schemeClr val="accent1"/>
          </a:solidFill>
        </p:spPr>
        <p:txBody>
          <a:bodyPr wrap="none" rtlCol="0" anchor="ctr">
            <a:spAutoFit/>
          </a:bodyPr>
          <a:lstStyle/>
          <a:p>
            <a:pPr algn="ctr" defTabSz="914225">
              <a:defRPr/>
            </a:pPr>
            <a:r>
              <a:rPr lang="en-US" sz="2353" kern="0" dirty="0">
                <a:solidFill>
                  <a:srgbClr val="E6E6E6"/>
                </a:solidFill>
                <a:latin typeface="+mj-lt"/>
                <a:cs typeface="Segoe UI Semilight" panose="020B0402040204020203" pitchFamily="34" charset="0"/>
              </a:rPr>
              <a:t>Flexible</a:t>
            </a:r>
          </a:p>
        </p:txBody>
      </p:sp>
      <p:sp>
        <p:nvSpPr>
          <p:cNvPr id="27" name="TextBox 26"/>
          <p:cNvSpPr txBox="1"/>
          <p:nvPr/>
        </p:nvSpPr>
        <p:spPr>
          <a:xfrm>
            <a:off x="9697307" y="3176679"/>
            <a:ext cx="1018228" cy="454420"/>
          </a:xfrm>
          <a:prstGeom prst="rect">
            <a:avLst/>
          </a:prstGeom>
          <a:solidFill>
            <a:schemeClr val="accent5"/>
          </a:solidFill>
        </p:spPr>
        <p:txBody>
          <a:bodyPr wrap="none" rtlCol="0" anchor="ctr">
            <a:spAutoFit/>
          </a:bodyPr>
          <a:lstStyle/>
          <a:p>
            <a:pPr algn="ctr" defTabSz="914225">
              <a:defRPr/>
            </a:pPr>
            <a:r>
              <a:rPr lang="en-US" sz="2353" kern="0" dirty="0">
                <a:solidFill>
                  <a:srgbClr val="E6E6E6"/>
                </a:solidFill>
                <a:latin typeface="+mj-lt"/>
                <a:cs typeface="Segoe UI Semilight" panose="020B0402040204020203" pitchFamily="34" charset="0"/>
              </a:rPr>
              <a:t>Tested</a:t>
            </a:r>
          </a:p>
        </p:txBody>
      </p:sp>
      <p:sp>
        <p:nvSpPr>
          <p:cNvPr id="2" name="Title 1"/>
          <p:cNvSpPr>
            <a:spLocks noGrp="1"/>
          </p:cNvSpPr>
          <p:nvPr>
            <p:ph type="title" idx="4294967295"/>
          </p:nvPr>
        </p:nvSpPr>
        <p:spPr>
          <a:xfrm>
            <a:off x="288111" y="1388359"/>
            <a:ext cx="11634652" cy="899537"/>
          </a:xfrm>
        </p:spPr>
        <p:txBody>
          <a:bodyPr>
            <a:noAutofit/>
          </a:bodyPr>
          <a:lstStyle/>
          <a:p>
            <a:r>
              <a:rPr lang="en-US" sz="5294" dirty="0">
                <a:gradFill>
                  <a:gsLst>
                    <a:gs pos="1250">
                      <a:schemeClr val="bg1"/>
                    </a:gs>
                    <a:gs pos="100000">
                      <a:schemeClr val="bg1"/>
                    </a:gs>
                  </a:gsLst>
                  <a:lin ang="5400000" scaled="0"/>
                </a:gradFill>
              </a:rPr>
              <a:t>Why Microsoft </a:t>
            </a:r>
            <a:br>
              <a:rPr lang="en-US" sz="5294" dirty="0">
                <a:gradFill>
                  <a:gsLst>
                    <a:gs pos="1250">
                      <a:schemeClr val="bg1"/>
                    </a:gs>
                    <a:gs pos="100000">
                      <a:schemeClr val="bg1"/>
                    </a:gs>
                  </a:gsLst>
                  <a:lin ang="5400000" scaled="0"/>
                </a:gradFill>
              </a:rPr>
            </a:br>
            <a:r>
              <a:rPr lang="en-US" sz="5294" dirty="0">
                <a:gradFill>
                  <a:gsLst>
                    <a:gs pos="1250">
                      <a:schemeClr val="bg1"/>
                    </a:gs>
                    <a:gs pos="100000">
                      <a:schemeClr val="bg1"/>
                    </a:gs>
                  </a:gsLst>
                  <a:lin ang="5400000" scaled="0"/>
                </a:gradFill>
              </a:rPr>
              <a:t>Cognitive Services?</a:t>
            </a:r>
          </a:p>
        </p:txBody>
      </p:sp>
      <p:grpSp>
        <p:nvGrpSpPr>
          <p:cNvPr id="9" name="Group 8"/>
          <p:cNvGrpSpPr/>
          <p:nvPr/>
        </p:nvGrpSpPr>
        <p:grpSpPr>
          <a:xfrm>
            <a:off x="934114" y="5212397"/>
            <a:ext cx="1962417" cy="1323803"/>
            <a:chOff x="952844" y="5316420"/>
            <a:chExt cx="2001768" cy="1350348"/>
          </a:xfrm>
        </p:grpSpPr>
        <p:grpSp>
          <p:nvGrpSpPr>
            <p:cNvPr id="7" name="Group 6"/>
            <p:cNvGrpSpPr/>
            <p:nvPr/>
          </p:nvGrpSpPr>
          <p:grpSpPr>
            <a:xfrm>
              <a:off x="952844" y="5316420"/>
              <a:ext cx="1091279" cy="1091279"/>
              <a:chOff x="952844" y="5316420"/>
              <a:chExt cx="1091279" cy="1091279"/>
            </a:xfrm>
          </p:grpSpPr>
          <p:pic>
            <p:nvPicPr>
              <p:cNvPr id="3" name="Picture 2"/>
              <p:cNvPicPr>
                <a:picLocks noChangeAspect="1"/>
              </p:cNvPicPr>
              <p:nvPr/>
            </p:nvPicPr>
            <p:blipFill>
              <a:blip r:embed="rId4"/>
              <a:stretch>
                <a:fillRect/>
              </a:stretch>
            </p:blipFill>
            <p:spPr>
              <a:xfrm>
                <a:off x="952844" y="5316420"/>
                <a:ext cx="1091279" cy="1091279"/>
              </a:xfrm>
              <a:prstGeom prst="rect">
                <a:avLst/>
              </a:prstGeom>
            </p:spPr>
          </p:pic>
          <p:sp>
            <p:nvSpPr>
              <p:cNvPr id="23" name="TextBox 22"/>
              <p:cNvSpPr txBox="1"/>
              <p:nvPr/>
            </p:nvSpPr>
            <p:spPr>
              <a:xfrm>
                <a:off x="985751" y="5492045"/>
                <a:ext cx="999265" cy="744408"/>
              </a:xfrm>
              <a:prstGeom prst="rect">
                <a:avLst/>
              </a:prstGeom>
              <a:noFill/>
            </p:spPr>
            <p:txBody>
              <a:bodyPr wrap="square" lIns="182854" tIns="146284" rIns="182854" bIns="146284" rtlCol="0" anchor="ctr">
                <a:spAutoFit/>
              </a:bodyPr>
              <a:lstStyle/>
              <a:p>
                <a:pPr algn="ctr" defTabSz="914225">
                  <a:lnSpc>
                    <a:spcPct val="90000"/>
                  </a:lnSpc>
                  <a:spcAft>
                    <a:spcPts val="600"/>
                  </a:spcAft>
                  <a:defRPr/>
                </a:pPr>
                <a:r>
                  <a:rPr lang="en-US" sz="1568" b="1" kern="0" dirty="0">
                    <a:solidFill>
                      <a:srgbClr val="FFFFFF"/>
                    </a:solidFill>
                    <a:latin typeface="+mj-lt"/>
                    <a:cs typeface="Segoe UI Semibold" panose="020B0702040204020203" pitchFamily="34" charset="0"/>
                  </a:rPr>
                  <a:t>GET A</a:t>
                </a:r>
                <a:br>
                  <a:rPr lang="en-US" sz="1568" b="1" kern="0" dirty="0">
                    <a:solidFill>
                      <a:srgbClr val="FFFFFF"/>
                    </a:solidFill>
                    <a:latin typeface="+mj-lt"/>
                    <a:cs typeface="Segoe UI Semibold" panose="020B0702040204020203" pitchFamily="34" charset="0"/>
                  </a:rPr>
                </a:br>
                <a:r>
                  <a:rPr lang="en-US" sz="1568" b="1" kern="0" dirty="0">
                    <a:solidFill>
                      <a:srgbClr val="FFFFFF"/>
                    </a:solidFill>
                    <a:latin typeface="+mj-lt"/>
                    <a:cs typeface="Segoe UI Semibold" panose="020B0702040204020203" pitchFamily="34" charset="0"/>
                  </a:rPr>
                  <a:t> KEY</a:t>
                </a:r>
              </a:p>
            </p:txBody>
          </p:sp>
        </p:grpSp>
        <p:grpSp>
          <p:nvGrpSpPr>
            <p:cNvPr id="6" name="Group 5"/>
            <p:cNvGrpSpPr/>
            <p:nvPr/>
          </p:nvGrpSpPr>
          <p:grpSpPr>
            <a:xfrm>
              <a:off x="1954781" y="5666937"/>
              <a:ext cx="999831" cy="999831"/>
              <a:chOff x="1954781" y="5666937"/>
              <a:chExt cx="999831" cy="999831"/>
            </a:xfrm>
          </p:grpSpPr>
          <p:pic>
            <p:nvPicPr>
              <p:cNvPr id="5" name="Picture 4"/>
              <p:cNvPicPr>
                <a:picLocks noChangeAspect="1"/>
              </p:cNvPicPr>
              <p:nvPr/>
            </p:nvPicPr>
            <p:blipFill>
              <a:blip r:embed="rId5"/>
              <a:stretch>
                <a:fillRect/>
              </a:stretch>
            </p:blipFill>
            <p:spPr>
              <a:xfrm>
                <a:off x="1954781" y="5666937"/>
                <a:ext cx="999831" cy="999831"/>
              </a:xfrm>
              <a:prstGeom prst="rect">
                <a:avLst/>
              </a:prstGeom>
            </p:spPr>
          </p:pic>
          <p:sp>
            <p:nvSpPr>
              <p:cNvPr id="53" name="TextBox 52"/>
              <p:cNvSpPr txBox="1"/>
              <p:nvPr/>
            </p:nvSpPr>
            <p:spPr>
              <a:xfrm>
                <a:off x="1965665" y="5909216"/>
                <a:ext cx="961798" cy="518524"/>
              </a:xfrm>
              <a:prstGeom prst="rect">
                <a:avLst/>
              </a:prstGeom>
              <a:noFill/>
            </p:spPr>
            <p:txBody>
              <a:bodyPr wrap="square" lIns="182854" tIns="146284" rIns="182854" bIns="146284" rtlCol="0" anchor="ctr">
                <a:spAutoFit/>
              </a:bodyPr>
              <a:lstStyle/>
              <a:p>
                <a:pPr algn="ctr" defTabSz="914225">
                  <a:lnSpc>
                    <a:spcPct val="90000"/>
                  </a:lnSpc>
                  <a:spcAft>
                    <a:spcPts val="600"/>
                  </a:spcAft>
                  <a:defRPr/>
                </a:pPr>
                <a:r>
                  <a:rPr lang="en-US" sz="1568" kern="0" dirty="0">
                    <a:gradFill>
                      <a:gsLst>
                        <a:gs pos="2917">
                          <a:srgbClr val="FFFFFF"/>
                        </a:gs>
                        <a:gs pos="30000">
                          <a:srgbClr val="FFFFFF"/>
                        </a:gs>
                      </a:gsLst>
                      <a:lin ang="5400000" scaled="0"/>
                    </a:gradFill>
                    <a:latin typeface="+mj-lt"/>
                    <a:cs typeface="Segoe UI Semibold" panose="020B0702040204020203" pitchFamily="34" charset="0"/>
                  </a:rPr>
                  <a:t>BUILD</a:t>
                </a:r>
              </a:p>
            </p:txBody>
          </p:sp>
        </p:grpSp>
      </p:grpSp>
      <p:grpSp>
        <p:nvGrpSpPr>
          <p:cNvPr id="34" name="Group 33"/>
          <p:cNvGrpSpPr/>
          <p:nvPr/>
        </p:nvGrpSpPr>
        <p:grpSpPr>
          <a:xfrm>
            <a:off x="4614706" y="5511571"/>
            <a:ext cx="2962588" cy="1107242"/>
            <a:chOff x="4707240" y="5484107"/>
            <a:chExt cx="3021994" cy="1129445"/>
          </a:xfrm>
        </p:grpSpPr>
        <p:sp>
          <p:nvSpPr>
            <p:cNvPr id="44" name="Freeform 11"/>
            <p:cNvSpPr>
              <a:spLocks noEditPoints="1"/>
            </p:cNvSpPr>
            <p:nvPr/>
          </p:nvSpPr>
          <p:spPr bwMode="black">
            <a:xfrm>
              <a:off x="5992058" y="5484107"/>
              <a:ext cx="409932" cy="504698"/>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mj-lt"/>
              </a:endParaRPr>
            </a:p>
          </p:txBody>
        </p:sp>
        <p:sp>
          <p:nvSpPr>
            <p:cNvPr id="48" name="Freeform 47"/>
            <p:cNvSpPr>
              <a:spLocks noChangeAspect="1" noEditPoints="1"/>
            </p:cNvSpPr>
            <p:nvPr/>
          </p:nvSpPr>
          <p:spPr bwMode="black">
            <a:xfrm>
              <a:off x="4933693" y="5545084"/>
              <a:ext cx="384308" cy="38274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505050"/>
                </a:solidFill>
                <a:latin typeface="+mj-lt"/>
              </a:endParaRPr>
            </a:p>
          </p:txBody>
        </p:sp>
        <p:grpSp>
          <p:nvGrpSpPr>
            <p:cNvPr id="49" name="Group 48"/>
            <p:cNvGrpSpPr>
              <a:grpSpLocks noChangeAspect="1"/>
            </p:cNvGrpSpPr>
            <p:nvPr/>
          </p:nvGrpSpPr>
          <p:grpSpPr bwMode="black">
            <a:xfrm>
              <a:off x="7076047" y="5487529"/>
              <a:ext cx="426734" cy="497854"/>
              <a:chOff x="396875" y="1300163"/>
              <a:chExt cx="1162051" cy="1355725"/>
            </a:xfrm>
          </p:grpSpPr>
          <p:sp>
            <p:nvSpPr>
              <p:cNvPr id="50" name="Freeform 49"/>
              <p:cNvSpPr>
                <a:spLocks/>
              </p:cNvSpPr>
              <p:nvPr/>
            </p:nvSpPr>
            <p:spPr bwMode="black">
              <a:xfrm>
                <a:off x="396875" y="1616075"/>
                <a:ext cx="1162051" cy="1039813"/>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chemeClr val="accent6"/>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mj-lt"/>
                </a:endParaRPr>
              </a:p>
            </p:txBody>
          </p:sp>
          <p:sp>
            <p:nvSpPr>
              <p:cNvPr id="51" name="Freeform 50"/>
              <p:cNvSpPr>
                <a:spLocks/>
              </p:cNvSpPr>
              <p:nvPr/>
            </p:nvSpPr>
            <p:spPr bwMode="black">
              <a:xfrm>
                <a:off x="996950" y="1300163"/>
                <a:ext cx="288925" cy="317500"/>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chemeClr val="accent6"/>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mj-lt"/>
                </a:endParaRPr>
              </a:p>
            </p:txBody>
          </p:sp>
        </p:grpSp>
        <p:pic>
          <p:nvPicPr>
            <p:cNvPr id="2050" name="Picture 2" descr="http://iran-python.ir/images/python_logo.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707240" y="6217447"/>
              <a:ext cx="1364974" cy="3961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mean.io/system/assets/img/logos/nodejs.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500073" y="6153593"/>
              <a:ext cx="1229161" cy="3303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8337063" y="5542277"/>
            <a:ext cx="3534746" cy="1045830"/>
            <a:chOff x="8565839" y="5478462"/>
            <a:chExt cx="3605625" cy="1066801"/>
          </a:xfrm>
        </p:grpSpPr>
        <p:pic>
          <p:nvPicPr>
            <p:cNvPr id="13" name="Picture 12"/>
            <p:cNvPicPr>
              <a:picLocks noChangeAspect="1"/>
            </p:cNvPicPr>
            <p:nvPr/>
          </p:nvPicPr>
          <p:blipFill>
            <a:blip r:embed="rId8" cstate="print">
              <a:duotone>
                <a:schemeClr val="accent6">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tretch>
              <a:fillRect/>
            </a:stretch>
          </p:blipFill>
          <p:spPr>
            <a:xfrm>
              <a:off x="9335914" y="5606307"/>
              <a:ext cx="941121" cy="385860"/>
            </a:xfrm>
            <a:prstGeom prst="rect">
              <a:avLst/>
            </a:prstGeom>
            <a:no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565839" y="6012235"/>
              <a:ext cx="1470798" cy="44926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upload.wikimedia.org/wikipedia/en/d/d3/UserVoice_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75778" y="6063102"/>
              <a:ext cx="1946070" cy="48216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i.imgur.com/pszAeGh.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0469757" y="5478462"/>
              <a:ext cx="1701707" cy="42708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68900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par>
                                <p:cTn id="12" presetID="2" presetClass="entr" presetSubtype="4" fill="hold" nodeType="withEffect">
                                  <p:stCondLst>
                                    <p:cond delay="50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300" fill="hold"/>
                                        <p:tgtEl>
                                          <p:spTgt spid="9"/>
                                        </p:tgtEl>
                                        <p:attrNameLst>
                                          <p:attrName>ppt_x</p:attrName>
                                        </p:attrNameLst>
                                      </p:cBhvr>
                                      <p:tavLst>
                                        <p:tav tm="0">
                                          <p:val>
                                            <p:strVal val="#ppt_x"/>
                                          </p:val>
                                        </p:tav>
                                        <p:tav tm="100000">
                                          <p:val>
                                            <p:strVal val="#ppt_x"/>
                                          </p:val>
                                        </p:tav>
                                      </p:tavLst>
                                    </p:anim>
                                    <p:anim calcmode="lin" valueType="num">
                                      <p:cBhvr additive="base">
                                        <p:cTn id="15" dur="300" fill="hold"/>
                                        <p:tgtEl>
                                          <p:spTgt spid="9"/>
                                        </p:tgtEl>
                                        <p:attrNameLst>
                                          <p:attrName>ppt_y</p:attrName>
                                        </p:attrNameLst>
                                      </p:cBhvr>
                                      <p:tavLst>
                                        <p:tav tm="0">
                                          <p:val>
                                            <p:strVal val="1+#ppt_h/2"/>
                                          </p:val>
                                        </p:tav>
                                        <p:tav tm="100000">
                                          <p:val>
                                            <p:strVal val="#ppt_y"/>
                                          </p:val>
                                        </p:tav>
                                      </p:tavLst>
                                    </p:anim>
                                  </p:childTnLst>
                                </p:cTn>
                              </p:par>
                            </p:childTnLst>
                          </p:cTn>
                        </p:par>
                        <p:par>
                          <p:cTn id="16" fill="hold">
                            <p:stCondLst>
                              <p:cond delay="800"/>
                            </p:stCondLst>
                            <p:childTnLst>
                              <p:par>
                                <p:cTn id="17" presetID="2" presetClass="entr" presetSubtype="2"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25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2" presetClass="entr" presetSubtype="4" fill="hold" nodeType="withEffect">
                                  <p:stCondLst>
                                    <p:cond delay="500"/>
                                  </p:stCondLst>
                                  <p:childTnLst>
                                    <p:set>
                                      <p:cBhvr>
                                        <p:cTn id="25" dur="1" fill="hold">
                                          <p:stCondLst>
                                            <p:cond delay="0"/>
                                          </p:stCondLst>
                                        </p:cTn>
                                        <p:tgtEl>
                                          <p:spTgt spid="34"/>
                                        </p:tgtEl>
                                        <p:attrNameLst>
                                          <p:attrName>style.visibility</p:attrName>
                                        </p:attrNameLst>
                                      </p:cBhvr>
                                      <p:to>
                                        <p:strVal val="visible"/>
                                      </p:to>
                                    </p:set>
                                    <p:anim calcmode="lin" valueType="num">
                                      <p:cBhvr additive="base">
                                        <p:cTn id="26" dur="300" fill="hold"/>
                                        <p:tgtEl>
                                          <p:spTgt spid="34"/>
                                        </p:tgtEl>
                                        <p:attrNameLst>
                                          <p:attrName>ppt_x</p:attrName>
                                        </p:attrNameLst>
                                      </p:cBhvr>
                                      <p:tavLst>
                                        <p:tav tm="0">
                                          <p:val>
                                            <p:strVal val="#ppt_x"/>
                                          </p:val>
                                        </p:tav>
                                        <p:tav tm="100000">
                                          <p:val>
                                            <p:strVal val="#ppt_x"/>
                                          </p:val>
                                        </p:tav>
                                      </p:tavLst>
                                    </p:anim>
                                    <p:anim calcmode="lin" valueType="num">
                                      <p:cBhvr additive="base">
                                        <p:cTn id="27" dur="300" fill="hold"/>
                                        <p:tgtEl>
                                          <p:spTgt spid="34"/>
                                        </p:tgtEl>
                                        <p:attrNameLst>
                                          <p:attrName>ppt_y</p:attrName>
                                        </p:attrNameLst>
                                      </p:cBhvr>
                                      <p:tavLst>
                                        <p:tav tm="0">
                                          <p:val>
                                            <p:strVal val="1+#ppt_h/2"/>
                                          </p:val>
                                        </p:tav>
                                        <p:tav tm="100000">
                                          <p:val>
                                            <p:strVal val="#ppt_y"/>
                                          </p:val>
                                        </p:tav>
                                      </p:tavLst>
                                    </p:anim>
                                  </p:childTnLst>
                                </p:cTn>
                              </p:par>
                            </p:childTnLst>
                          </p:cTn>
                        </p:par>
                        <p:par>
                          <p:cTn id="28" fill="hold">
                            <p:stCondLst>
                              <p:cond delay="1600"/>
                            </p:stCondLst>
                            <p:childTnLst>
                              <p:par>
                                <p:cTn id="29" presetID="2" presetClass="entr" presetSubtype="2"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ppt_y"/>
                                          </p:val>
                                        </p:tav>
                                        <p:tav tm="100000">
                                          <p:val>
                                            <p:strVal val="#ppt_y"/>
                                          </p:val>
                                        </p:tav>
                                      </p:tavLst>
                                    </p:anim>
                                  </p:childTnLst>
                                </p:cTn>
                              </p:par>
                              <p:par>
                                <p:cTn id="33" presetID="10" presetClass="entr" presetSubtype="0" fill="hold" nodeType="withEffect">
                                  <p:stCondLst>
                                    <p:cond delay="250"/>
                                  </p:stCondLst>
                                  <p:childTnLst>
                                    <p:set>
                                      <p:cBhvr>
                                        <p:cTn id="34" dur="1" fill="hold">
                                          <p:stCondLst>
                                            <p:cond delay="0"/>
                                          </p:stCondLst>
                                        </p:cTn>
                                        <p:tgtEl>
                                          <p:spTgt spid="33">
                                            <p:txEl>
                                              <p:pRg st="0" end="0"/>
                                            </p:txEl>
                                          </p:spTgt>
                                        </p:tgtEl>
                                        <p:attrNameLst>
                                          <p:attrName>style.visibility</p:attrName>
                                        </p:attrNameLst>
                                      </p:cBhvr>
                                      <p:to>
                                        <p:strVal val="visible"/>
                                      </p:to>
                                    </p:set>
                                    <p:animEffect transition="in" filter="fade">
                                      <p:cBhvr>
                                        <p:cTn id="35" dur="500"/>
                                        <p:tgtEl>
                                          <p:spTgt spid="33">
                                            <p:txEl>
                                              <p:pRg st="0" end="0"/>
                                            </p:txEl>
                                          </p:spTgt>
                                        </p:tgtEl>
                                      </p:cBhvr>
                                    </p:animEffect>
                                  </p:childTnLst>
                                </p:cTn>
                              </p:par>
                              <p:par>
                                <p:cTn id="36" presetID="10" presetClass="entr" presetSubtype="0" fill="hold" nodeType="withEffect">
                                  <p:stCondLst>
                                    <p:cond delay="250"/>
                                  </p:stCondLst>
                                  <p:childTnLst>
                                    <p:set>
                                      <p:cBhvr>
                                        <p:cTn id="37" dur="1" fill="hold">
                                          <p:stCondLst>
                                            <p:cond delay="0"/>
                                          </p:stCondLst>
                                        </p:cTn>
                                        <p:tgtEl>
                                          <p:spTgt spid="33">
                                            <p:txEl>
                                              <p:pRg st="1" end="1"/>
                                            </p:txEl>
                                          </p:spTgt>
                                        </p:tgtEl>
                                        <p:attrNameLst>
                                          <p:attrName>style.visibility</p:attrName>
                                        </p:attrNameLst>
                                      </p:cBhvr>
                                      <p:to>
                                        <p:strVal val="visible"/>
                                      </p:to>
                                    </p:set>
                                    <p:animEffect transition="in" filter="fade">
                                      <p:cBhvr>
                                        <p:cTn id="38" dur="500"/>
                                        <p:tgtEl>
                                          <p:spTgt spid="33">
                                            <p:txEl>
                                              <p:pRg st="1" end="1"/>
                                            </p:txEl>
                                          </p:spTgt>
                                        </p:tgtEl>
                                      </p:cBhvr>
                                    </p:animEffect>
                                  </p:childTnLst>
                                </p:cTn>
                              </p:par>
                              <p:par>
                                <p:cTn id="39" presetID="2" presetClass="entr" presetSubtype="4" fill="hold" nodeType="withEffect">
                                  <p:stCondLst>
                                    <p:cond delay="500"/>
                                  </p:stCondLst>
                                  <p:childTnLst>
                                    <p:set>
                                      <p:cBhvr>
                                        <p:cTn id="40" dur="1" fill="hold">
                                          <p:stCondLst>
                                            <p:cond delay="0"/>
                                          </p:stCondLst>
                                        </p:cTn>
                                        <p:tgtEl>
                                          <p:spTgt spid="35"/>
                                        </p:tgtEl>
                                        <p:attrNameLst>
                                          <p:attrName>style.visibility</p:attrName>
                                        </p:attrNameLst>
                                      </p:cBhvr>
                                      <p:to>
                                        <p:strVal val="visible"/>
                                      </p:to>
                                    </p:set>
                                    <p:anim calcmode="lin" valueType="num">
                                      <p:cBhvr additive="base">
                                        <p:cTn id="41" dur="300" fill="hold"/>
                                        <p:tgtEl>
                                          <p:spTgt spid="35"/>
                                        </p:tgtEl>
                                        <p:attrNameLst>
                                          <p:attrName>ppt_x</p:attrName>
                                        </p:attrNameLst>
                                      </p:cBhvr>
                                      <p:tavLst>
                                        <p:tav tm="0">
                                          <p:val>
                                            <p:strVal val="#ppt_x"/>
                                          </p:val>
                                        </p:tav>
                                        <p:tav tm="100000">
                                          <p:val>
                                            <p:strVal val="#ppt_x"/>
                                          </p:val>
                                        </p:tav>
                                      </p:tavLst>
                                    </p:anim>
                                    <p:anim calcmode="lin" valueType="num">
                                      <p:cBhvr additive="base">
                                        <p:cTn id="42" dur="3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8" grpId="0" animBg="1"/>
      <p:bldP spid="26" grpId="0" animBg="1"/>
      <p:bldP spid="2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5206|recordLength=15234|start=0|end=15206|audioFormat={00001610-0000-0010-8000-00AA00389B71}|audioRate=44100|muted=false|volume=0.8|fadeIn=0|fadeOut=0|videoFormat={34363248-0000-0010-8000-00AA00389B71}|videoRate=15|videoWidth=256|videoHeight=256"/>
</p:tagLst>
</file>

<file path=ppt/theme/theme1.xml><?xml version="1.0" encoding="utf-8"?>
<a:theme xmlns:a="http://schemas.openxmlformats.org/drawingml/2006/main" name="1_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D991A258-702D-4C0C-9E71-E30025EE76B0}"/>
    </a:ext>
  </a:extLst>
</a:theme>
</file>

<file path=ppt/theme/theme2.xml><?xml version="1.0" encoding="utf-8"?>
<a:theme xmlns:a="http://schemas.openxmlformats.org/drawingml/2006/main" name="2_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D991A258-702D-4C0C-9E71-E30025EE76B0}"/>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TotalTime>
  <Words>1034</Words>
  <Application>Microsoft Macintosh PowerPoint</Application>
  <PresentationFormat>寬螢幕</PresentationFormat>
  <Paragraphs>204</Paragraphs>
  <Slides>17</Slides>
  <Notes>13</Notes>
  <HiddenSlides>0</HiddenSlides>
  <MMClips>1</MMClips>
  <ScaleCrop>false</ScaleCrop>
  <HeadingPairs>
    <vt:vector size="6" baseType="variant">
      <vt:variant>
        <vt:lpstr>使用字型</vt:lpstr>
      </vt:variant>
      <vt:variant>
        <vt:i4>10</vt:i4>
      </vt:variant>
      <vt:variant>
        <vt:lpstr>佈景主題</vt:lpstr>
      </vt:variant>
      <vt:variant>
        <vt:i4>2</vt:i4>
      </vt:variant>
      <vt:variant>
        <vt:lpstr>投影片標題</vt:lpstr>
      </vt:variant>
      <vt:variant>
        <vt:i4>17</vt:i4>
      </vt:variant>
    </vt:vector>
  </HeadingPairs>
  <TitlesOfParts>
    <vt:vector size="29" baseType="lpstr">
      <vt:lpstr>Calibri</vt:lpstr>
      <vt:lpstr>Consolas</vt:lpstr>
      <vt:lpstr>Segoe UI</vt:lpstr>
      <vt:lpstr>Segoe UI Light</vt:lpstr>
      <vt:lpstr>Segoe UI Semibold</vt:lpstr>
      <vt:lpstr>Segoe UI Semilight</vt:lpstr>
      <vt:lpstr>Segoe UI Symbol</vt:lpstr>
      <vt:lpstr>Wingdings</vt:lpstr>
      <vt:lpstr>新細明體</vt:lpstr>
      <vt:lpstr>Arial</vt:lpstr>
      <vt:lpstr>1_5-50091_TR24_BO_CT_Template</vt:lpstr>
      <vt:lpstr>2_5-50091_TR24_BO_CT_Template</vt:lpstr>
      <vt:lpstr>Add Human-side in Your Apps with  Microsoft Cognitive Services</vt:lpstr>
      <vt:lpstr>PowerPoint 簡報</vt:lpstr>
      <vt:lpstr>PowerPoint 簡報</vt:lpstr>
      <vt:lpstr>Our Approach to AI Infrastructure &amp; Services  </vt:lpstr>
      <vt:lpstr>PowerPoint 簡報</vt:lpstr>
      <vt:lpstr>PowerPoint 簡報</vt:lpstr>
      <vt:lpstr>Incorporating AI into apps with Microsoft  Cognitive Services</vt:lpstr>
      <vt:lpstr>PowerPoint 簡報</vt:lpstr>
      <vt:lpstr>Why Microsoft  Cognitive Services?</vt:lpstr>
      <vt:lpstr>Powering products across Microsoft</vt:lpstr>
      <vt:lpstr>PowerPoint 簡報</vt:lpstr>
      <vt:lpstr>PowerPoint 簡報</vt:lpstr>
      <vt:lpstr>PowerPoint 簡報</vt:lpstr>
      <vt:lpstr>PowerPoint 簡報</vt:lpstr>
      <vt:lpstr>PowerPoint 簡報</vt:lpstr>
      <vt:lpstr>Demo</vt:lpstr>
      <vt:lpstr>Resources</vt:lpstr>
    </vt:vector>
  </TitlesOfParts>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Eric ShangKuan</dc:creator>
  <cp:lastModifiedBy>Eric ShangKuan</cp:lastModifiedBy>
  <cp:revision>18</cp:revision>
  <dcterms:created xsi:type="dcterms:W3CDTF">2017-03-16T05:05:07Z</dcterms:created>
  <dcterms:modified xsi:type="dcterms:W3CDTF">2017-05-01T16:06:23Z</dcterms:modified>
</cp:coreProperties>
</file>